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  <p:sldMasterId id="2147483685" r:id="rId2"/>
  </p:sldMasterIdLst>
  <p:notesMasterIdLst>
    <p:notesMasterId r:id="rId17"/>
  </p:notesMasterIdLst>
  <p:handoutMasterIdLst>
    <p:handoutMasterId r:id="rId18"/>
  </p:handoutMasterIdLst>
  <p:sldIdLst>
    <p:sldId id="278" r:id="rId3"/>
    <p:sldId id="258" r:id="rId4"/>
    <p:sldId id="274" r:id="rId5"/>
    <p:sldId id="276" r:id="rId6"/>
    <p:sldId id="275" r:id="rId7"/>
    <p:sldId id="277" r:id="rId8"/>
    <p:sldId id="264" r:id="rId9"/>
    <p:sldId id="266" r:id="rId10"/>
    <p:sldId id="270" r:id="rId11"/>
    <p:sldId id="268" r:id="rId12"/>
    <p:sldId id="269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19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1C8978-11BD-7C43-AE98-45854FF72E25}" type="datetimeFigureOut">
              <a:rPr lang="en-US" smtClean="0"/>
              <a:t>2/03/12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CD4FB-B808-DC42-BFA2-379AF29B4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8360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B7477-50B1-4A46-A363-BBD6425B2279}" type="datetimeFigureOut">
              <a:rPr lang="en-US" smtClean="0"/>
              <a:t>2/03/12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C891E-C9B8-4248-97D8-EE0A8F0C3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775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-1" charset="-128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0770C1-A1BF-4085-9D92-0AC49206281C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5"/>
            <a:ext cx="8424936" cy="2160239"/>
          </a:xfrm>
        </p:spPr>
        <p:txBody>
          <a:bodyPr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077072"/>
            <a:ext cx="842493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374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535113"/>
            <a:ext cx="4104456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2174875"/>
            <a:ext cx="4104456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35113"/>
            <a:ext cx="4176463" cy="6397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174875"/>
            <a:ext cx="4176463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3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38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9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5"/>
            <a:ext cx="8424936" cy="2160239"/>
          </a:xfrm>
        </p:spPr>
        <p:txBody>
          <a:bodyPr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077072"/>
            <a:ext cx="842493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83744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424936" cy="2016223"/>
          </a:xfrm>
        </p:spPr>
        <p:txBody>
          <a:bodyPr anchor="t" anchorCtr="0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933056"/>
            <a:ext cx="8424936" cy="1152128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AU" dirty="0"/>
          </a:p>
        </p:txBody>
      </p:sp>
      <p:sp>
        <p:nvSpPr>
          <p:cNvPr id="9" name="Rectangle 8"/>
          <p:cNvSpPr/>
          <p:nvPr/>
        </p:nvSpPr>
        <p:spPr>
          <a:xfrm>
            <a:off x="325918" y="5085184"/>
            <a:ext cx="8460000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703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65103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5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21904"/>
            <a:ext cx="8352928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636912"/>
            <a:ext cx="8352928" cy="35283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79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996952"/>
            <a:ext cx="9144000" cy="3528392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570782"/>
            <a:ext cx="8352928" cy="778098"/>
          </a:xfrm>
        </p:spPr>
        <p:txBody>
          <a:bodyPr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140968"/>
            <a:ext cx="8352928" cy="325306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95536" y="2420888"/>
            <a:ext cx="8352928" cy="504602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0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4896544" cy="1143000"/>
          </a:xfrm>
        </p:spPr>
        <p:txBody>
          <a:bodyPr/>
          <a:lstStyle>
            <a:lvl1pPr>
              <a:defRPr i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4896544" cy="4565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012161" y="260350"/>
            <a:ext cx="2808312" cy="590495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5" name="Picture 14" descr="APNIC 33_PPT template-03-03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884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1916832"/>
            <a:ext cx="9144000" cy="3240360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352928" cy="1362075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95536" y="3965525"/>
            <a:ext cx="8373710" cy="64928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92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424936" cy="2016223"/>
          </a:xfrm>
        </p:spPr>
        <p:txBody>
          <a:bodyPr anchor="t" anchorCtr="0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933056"/>
            <a:ext cx="8424936" cy="1152128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9" name="Rectangle 8"/>
          <p:cNvSpPr/>
          <p:nvPr/>
        </p:nvSpPr>
        <p:spPr>
          <a:xfrm>
            <a:off x="325918" y="5085184"/>
            <a:ext cx="8460000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703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4896544" cy="2049191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4" name="Picture 13" descr="APNIC 33_PPT template-03-03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666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600200"/>
            <a:ext cx="4104456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76464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535113"/>
            <a:ext cx="4104456" cy="639762"/>
          </a:xfrm>
        </p:spPr>
        <p:txBody>
          <a:bodyPr anchor="t" anchorCtr="0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2174875"/>
            <a:ext cx="4104456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35113"/>
            <a:ext cx="4176463" cy="6397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1" y="2174875"/>
            <a:ext cx="4176463" cy="3990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3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38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924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651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5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21904"/>
            <a:ext cx="8352928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636912"/>
            <a:ext cx="8352928" cy="35283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79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996952"/>
            <a:ext cx="9144000" cy="3528392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570782"/>
            <a:ext cx="8352928" cy="778098"/>
          </a:xfrm>
        </p:spPr>
        <p:txBody>
          <a:bodyPr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140968"/>
            <a:ext cx="8352928" cy="325306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95536" y="2420888"/>
            <a:ext cx="8352928" cy="504602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70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ith 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4896544" cy="1143000"/>
          </a:xfrm>
        </p:spPr>
        <p:txBody>
          <a:bodyPr/>
          <a:lstStyle>
            <a:lvl1pPr>
              <a:defRPr i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4896544" cy="4565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012161" y="260350"/>
            <a:ext cx="2808312" cy="5904954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5" name="Picture 14" descr="APNIC 33_PPT template-03-03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884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PNIC 33_PPT template-03-03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1916832"/>
            <a:ext cx="9144000" cy="3240360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5536" y="2420888"/>
            <a:ext cx="8352928" cy="1362075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95536" y="3965525"/>
            <a:ext cx="8373710" cy="64928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92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7384"/>
            <a:ext cx="558011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060848"/>
            <a:ext cx="4896544" cy="2049191"/>
          </a:xfrm>
        </p:spPr>
        <p:txBody>
          <a:bodyPr anchor="ctr" anchorCtr="0">
            <a:noAutofit/>
          </a:bodyPr>
          <a:lstStyle>
            <a:lvl1pPr algn="l">
              <a:defRPr sz="4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2808312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379370"/>
            <a:ext cx="2032000" cy="478630"/>
          </a:xfrm>
          <a:prstGeom prst="rect">
            <a:avLst/>
          </a:prstGeom>
        </p:spPr>
      </p:pic>
      <p:pic>
        <p:nvPicPr>
          <p:cNvPr id="14" name="Picture 13" descr="APNIC 33_PPT template-03-03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5580112" y="0"/>
            <a:ext cx="3563887" cy="688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666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600200"/>
            <a:ext cx="4104456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76464" cy="456510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3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600200"/>
            <a:ext cx="8352928" cy="456510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PNIC 33_PPT template-02.jpg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12878"/>
            <a:ext cx="9144000" cy="672506"/>
          </a:xfrm>
          <a:prstGeom prst="rect">
            <a:avLst/>
          </a:prstGeom>
        </p:spPr>
      </p:pic>
      <p:pic>
        <p:nvPicPr>
          <p:cNvPr id="7" name="Picture 6" descr="APNIC 33_PPT template-02.jpg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85494"/>
            <a:ext cx="9144000" cy="67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8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spcBef>
          <a:spcPts val="4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spcBef>
          <a:spcPts val="4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352928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600200"/>
            <a:ext cx="8352928" cy="456510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99792" y="6548966"/>
            <a:ext cx="3960440" cy="227624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48464" y="6548965"/>
            <a:ext cx="288032" cy="216024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66659C3D-E5F1-A14B-A733-9FD04C5ED5A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PNIC 33_PPT template-02.jpg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12878"/>
            <a:ext cx="9144000" cy="672506"/>
          </a:xfrm>
          <a:prstGeom prst="rect">
            <a:avLst/>
          </a:prstGeom>
        </p:spPr>
      </p:pic>
      <p:pic>
        <p:nvPicPr>
          <p:cNvPr id="7" name="Picture 6" descr="APNIC 33_PPT template-02.jpg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85494"/>
            <a:ext cx="9144000" cy="67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8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12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spcBef>
          <a:spcPts val="4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spcBef>
          <a:spcPts val="4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8.jpeg"/><Relationship Id="rId3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Supporting Internet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Philip Smith, Learning and Development Director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335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Root Server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APNIC helped launch two additional root server instances in 2011:</a:t>
            </a:r>
          </a:p>
          <a:p>
            <a:r>
              <a:rPr lang="en-US" dirty="0" smtClean="0"/>
              <a:t>Bhutan</a:t>
            </a:r>
          </a:p>
          <a:p>
            <a:pPr lvl="1"/>
            <a:r>
              <a:rPr lang="en-US" dirty="0" smtClean="0"/>
              <a:t>Operator: I-root </a:t>
            </a:r>
          </a:p>
          <a:p>
            <a:pPr lvl="1"/>
            <a:r>
              <a:rPr lang="en-US" dirty="0" smtClean="0"/>
              <a:t>Local host: Bhutan Telecom </a:t>
            </a:r>
          </a:p>
          <a:p>
            <a:pPr lvl="1"/>
            <a:r>
              <a:rPr lang="en-US" dirty="0" smtClean="0"/>
              <a:t>Location: Thimphu </a:t>
            </a:r>
          </a:p>
          <a:p>
            <a:pPr lvl="1"/>
            <a:r>
              <a:rPr lang="en-US" dirty="0" smtClean="0"/>
              <a:t>Status: Operational from April 2011 </a:t>
            </a:r>
          </a:p>
          <a:p>
            <a:r>
              <a:rPr lang="en-US" dirty="0" smtClean="0"/>
              <a:t>Mongolia</a:t>
            </a:r>
          </a:p>
          <a:p>
            <a:pPr lvl="1"/>
            <a:r>
              <a:rPr lang="en-US" dirty="0" smtClean="0"/>
              <a:t>Operator: F-root</a:t>
            </a:r>
          </a:p>
          <a:p>
            <a:pPr lvl="1"/>
            <a:r>
              <a:rPr lang="en-US" dirty="0" smtClean="0"/>
              <a:t>Local host: ICTPA and MobiNet</a:t>
            </a:r>
          </a:p>
          <a:p>
            <a:pPr lvl="1"/>
            <a:r>
              <a:rPr lang="en-US" dirty="0" smtClean="0"/>
              <a:t>Location: Ulaanbaatar</a:t>
            </a:r>
          </a:p>
          <a:p>
            <a:pPr lvl="1"/>
            <a:r>
              <a:rPr lang="en-US" dirty="0" smtClean="0"/>
              <a:t>Status: Operational from September 2011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6659C3D-E5F1-A14B-A733-9FD04C5ED5A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18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 Servers in the Region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6659C3D-E5F1-A14B-A733-9FD04C5ED5A5}" type="slidenum">
              <a:rPr lang="en-US" smtClean="0"/>
              <a:t>11</a:t>
            </a:fld>
            <a:endParaRPr lang="en-US"/>
          </a:p>
        </p:txBody>
      </p:sp>
      <p:pic>
        <p:nvPicPr>
          <p:cNvPr id="7" name="Picture 6" descr="root_server_Sept 2011 cop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2558" y="1241686"/>
            <a:ext cx="5980377" cy="491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893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Society Innovation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ISIF is a grants program aimed at stimulating creative solutions to ICT development needs in the Asia Pacific region</a:t>
            </a:r>
          </a:p>
          <a:p>
            <a:r>
              <a:rPr lang="en-US" dirty="0" smtClean="0"/>
              <a:t>From 2009, 23 initiatives in 12 AP economies showcasing innovation, cooperation, and technical knowledge have been supported through grants and awards</a:t>
            </a:r>
          </a:p>
          <a:p>
            <a:r>
              <a:rPr lang="en-US" dirty="0" smtClean="0"/>
              <a:t>In 2011:</a:t>
            </a:r>
          </a:p>
          <a:p>
            <a:pPr lvl="1"/>
            <a:r>
              <a:rPr lang="en-US" dirty="0" smtClean="0"/>
              <a:t>47 nominations from across the region</a:t>
            </a:r>
          </a:p>
          <a:p>
            <a:pPr lvl="1"/>
            <a:r>
              <a:rPr lang="en-US" dirty="0" smtClean="0"/>
              <a:t>4 winning projects presented during Kenya IGF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6659C3D-E5F1-A14B-A733-9FD04C5ED5A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30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Society Innovation Fund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ISIF is now part of the Seed Alliance</a:t>
            </a:r>
          </a:p>
          <a:p>
            <a:pPr lvl="1"/>
            <a:r>
              <a:rPr lang="en-US" dirty="0" smtClean="0"/>
              <a:t>Alliance for Internet development and digital innovation</a:t>
            </a:r>
          </a:p>
          <a:p>
            <a:pPr lvl="1"/>
            <a:r>
              <a:rPr lang="en-US" dirty="0" smtClean="0"/>
              <a:t>Joint effort with LACNIC and AfriNIC, with generous support from the IDRC</a:t>
            </a:r>
          </a:p>
          <a:p>
            <a:r>
              <a:rPr lang="en-US" dirty="0" smtClean="0"/>
              <a:t>New round of funding to be launched late March 2012</a:t>
            </a:r>
          </a:p>
          <a:p>
            <a:r>
              <a:rPr lang="en-US" dirty="0"/>
              <a:t>Final reports from 2010 grant recipients now published</a:t>
            </a:r>
          </a:p>
          <a:p>
            <a:r>
              <a:rPr lang="en-US" dirty="0" smtClean="0"/>
              <a:t>Website</a:t>
            </a:r>
            <a:r>
              <a:rPr lang="en-US" dirty="0"/>
              <a:t>: </a:t>
            </a:r>
            <a:r>
              <a:rPr lang="en-US" dirty="0" err="1" smtClean="0"/>
              <a:t>www.isif.asia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6659C3D-E5F1-A14B-A733-9FD04C5ED5A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40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52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</a:p>
          <a:p>
            <a:r>
              <a:rPr lang="en-US" dirty="0" smtClean="0"/>
              <a:t>APNIC Conferences</a:t>
            </a:r>
          </a:p>
          <a:p>
            <a:r>
              <a:rPr lang="en-US" dirty="0" smtClean="0"/>
              <a:t>Policy</a:t>
            </a:r>
          </a:p>
          <a:p>
            <a:r>
              <a:rPr lang="en-US" dirty="0" smtClean="0"/>
              <a:t>APNIC Labs</a:t>
            </a:r>
          </a:p>
          <a:p>
            <a:r>
              <a:rPr lang="en-US" dirty="0" smtClean="0"/>
              <a:t>Root Servers</a:t>
            </a:r>
          </a:p>
          <a:p>
            <a:r>
              <a:rPr lang="en-US" dirty="0" smtClean="0"/>
              <a:t>Information Society Innovation Fund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6659C3D-E5F1-A14B-A733-9FD04C5ED5A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6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in 2011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Became part of Learning and Development Area</a:t>
            </a:r>
          </a:p>
          <a:p>
            <a:r>
              <a:rPr lang="en-US" dirty="0" smtClean="0"/>
              <a:t>Increased focus on IPv6 Deployment</a:t>
            </a:r>
          </a:p>
          <a:p>
            <a:r>
              <a:rPr lang="en-US" dirty="0" smtClean="0"/>
              <a:t>Introduced eLearning sessions (using WebEx)</a:t>
            </a:r>
          </a:p>
          <a:p>
            <a:pPr lvl="1"/>
            <a:r>
              <a:rPr lang="en-US" dirty="0" smtClean="0"/>
              <a:t>One-hour modules</a:t>
            </a:r>
          </a:p>
          <a:p>
            <a:pPr lvl="1"/>
            <a:r>
              <a:rPr lang="en-US" dirty="0" smtClean="0"/>
              <a:t>Delivered fortnightly to three time zones</a:t>
            </a:r>
          </a:p>
          <a:p>
            <a:pPr lvl="1"/>
            <a:r>
              <a:rPr lang="en-US" dirty="0" smtClean="0"/>
              <a:t>Schedule changing in 2012</a:t>
            </a:r>
          </a:p>
          <a:p>
            <a:r>
              <a:rPr lang="en-US" dirty="0" smtClean="0"/>
              <a:t>Training Lab infrastructure upgraded</a:t>
            </a:r>
          </a:p>
          <a:p>
            <a:pPr lvl="1"/>
            <a:r>
              <a:rPr lang="en-US" dirty="0" smtClean="0"/>
              <a:t>Now supports 4-byte AS Numbers</a:t>
            </a:r>
          </a:p>
          <a:p>
            <a:pPr lvl="1"/>
            <a:r>
              <a:rPr lang="en-US" dirty="0" smtClean="0"/>
              <a:t>Topology resembles ISP with multiple operating regions</a:t>
            </a:r>
          </a:p>
          <a:p>
            <a:pPr lvl="1"/>
            <a:r>
              <a:rPr lang="en-US" dirty="0" smtClean="0"/>
              <a:t>Hands on environment with core, edge, and access networks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3ED6E7-AE87-41F8-9E0D-1DF05F764EE0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Content Placeholder 5" descr="P1000880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33938" y="3401030"/>
            <a:ext cx="2600960" cy="151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3924685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Courses Offered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Internet Resource Management</a:t>
            </a:r>
          </a:p>
          <a:p>
            <a:r>
              <a:rPr lang="en-GB" dirty="0"/>
              <a:t>Internet Routing Registry</a:t>
            </a:r>
          </a:p>
          <a:p>
            <a:r>
              <a:rPr lang="en-GB" dirty="0"/>
              <a:t>Internet Technologies</a:t>
            </a:r>
          </a:p>
          <a:p>
            <a:r>
              <a:rPr lang="en-GB" dirty="0"/>
              <a:t>Routing</a:t>
            </a:r>
          </a:p>
          <a:p>
            <a:pPr lvl="1"/>
            <a:r>
              <a:rPr lang="en-GB" dirty="0"/>
              <a:t>OSPF and BGP</a:t>
            </a:r>
          </a:p>
          <a:p>
            <a:pPr lvl="1"/>
            <a:r>
              <a:rPr lang="en-GB" dirty="0"/>
              <a:t>IPv4 and IPv6</a:t>
            </a:r>
          </a:p>
          <a:p>
            <a:r>
              <a:rPr lang="en-GB" dirty="0"/>
              <a:t>DNS and DNSSEC</a:t>
            </a:r>
          </a:p>
          <a:p>
            <a:r>
              <a:rPr lang="en-GB" dirty="0"/>
              <a:t>Network </a:t>
            </a:r>
            <a:r>
              <a:rPr lang="en-GB" dirty="0" smtClean="0"/>
              <a:t>Security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IPv6</a:t>
            </a:r>
          </a:p>
          <a:p>
            <a:pPr lvl="1"/>
            <a:r>
              <a:rPr lang="en-US" dirty="0"/>
              <a:t>eLearning (1-hour modules)</a:t>
            </a:r>
          </a:p>
          <a:p>
            <a:pPr lvl="2"/>
            <a:r>
              <a:rPr lang="en-US" dirty="0"/>
              <a:t>IPv6 Overview</a:t>
            </a:r>
          </a:p>
          <a:p>
            <a:pPr lvl="2"/>
            <a:r>
              <a:rPr lang="en-US" dirty="0"/>
              <a:t>Addressing and </a:t>
            </a:r>
            <a:r>
              <a:rPr lang="en-US" dirty="0" err="1"/>
              <a:t>Subnetting</a:t>
            </a:r>
            <a:endParaRPr lang="en-US" dirty="0"/>
          </a:p>
          <a:p>
            <a:pPr lvl="2"/>
            <a:r>
              <a:rPr lang="en-US" dirty="0"/>
              <a:t>IPv4 – IPv6 Transition</a:t>
            </a:r>
          </a:p>
          <a:p>
            <a:pPr lvl="1"/>
            <a:r>
              <a:rPr lang="en-US" dirty="0"/>
              <a:t>Workshop</a:t>
            </a:r>
          </a:p>
          <a:p>
            <a:pPr lvl="2"/>
            <a:r>
              <a:rPr lang="en-US" dirty="0"/>
              <a:t>Two days, hands-on</a:t>
            </a:r>
          </a:p>
          <a:p>
            <a:pPr lvl="1"/>
            <a:r>
              <a:rPr lang="en-US" dirty="0" smtClean="0"/>
              <a:t>Tutorial</a:t>
            </a:r>
            <a:endParaRPr lang="en-US" dirty="0"/>
          </a:p>
          <a:p>
            <a:pPr lvl="2"/>
            <a:r>
              <a:rPr lang="en-US" dirty="0"/>
              <a:t>Full day at APNIC </a:t>
            </a:r>
            <a:r>
              <a:rPr lang="en-US" dirty="0" smtClean="0"/>
              <a:t>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6A965F2-6A16-624D-806F-C9CE716AA395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6233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Training Delivered in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Face-to-Face</a:t>
            </a:r>
          </a:p>
          <a:p>
            <a:pPr lvl="1"/>
            <a:r>
              <a:rPr lang="en-US" dirty="0" smtClean="0"/>
              <a:t>67 courses in 36 locations</a:t>
            </a:r>
          </a:p>
          <a:p>
            <a:pPr lvl="1"/>
            <a:r>
              <a:rPr lang="en-US" dirty="0" smtClean="0"/>
              <a:t>1,813 total participants</a:t>
            </a:r>
          </a:p>
          <a:p>
            <a:r>
              <a:rPr lang="en-US" dirty="0" smtClean="0"/>
              <a:t>eLearning </a:t>
            </a:r>
          </a:p>
          <a:p>
            <a:pPr lvl="1"/>
            <a:r>
              <a:rPr lang="en-US" dirty="0" smtClean="0"/>
              <a:t>76 courses</a:t>
            </a:r>
          </a:p>
          <a:p>
            <a:pPr lvl="1"/>
            <a:r>
              <a:rPr lang="en-US" dirty="0" smtClean="0"/>
              <a:t>786 total participants</a:t>
            </a:r>
          </a:p>
          <a:p>
            <a:r>
              <a:rPr lang="en-US" dirty="0" smtClean="0"/>
              <a:t>IPv6 courses</a:t>
            </a:r>
          </a:p>
          <a:p>
            <a:pPr lvl="1"/>
            <a:r>
              <a:rPr lang="en-US" dirty="0" smtClean="0"/>
              <a:t>27 locations in 20 economies</a:t>
            </a:r>
          </a:p>
          <a:p>
            <a:pPr lvl="1"/>
            <a:r>
              <a:rPr lang="en-US" dirty="0" smtClean="0"/>
              <a:t>1,147 total participants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6A965F2-6A16-624D-806F-C9CE716AA395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5" name="Picture 4" descr="Training-in-Bangladesh-July-2008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9330" y="1605930"/>
            <a:ext cx="2600960" cy="1950720"/>
          </a:xfrm>
          <a:prstGeom prst="rect">
            <a:avLst/>
          </a:prstGeom>
        </p:spPr>
      </p:pic>
      <p:pic>
        <p:nvPicPr>
          <p:cNvPr id="6" name="Picture 5" descr="Training-in-Guam-for-the-first-time-June-2008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9330" y="3789154"/>
            <a:ext cx="2600960" cy="195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17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APNIC Conferences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APNIC 32</a:t>
            </a:r>
          </a:p>
          <a:p>
            <a:pPr lvl="1"/>
            <a:r>
              <a:rPr lang="en-GB" dirty="0" smtClean="0"/>
              <a:t>Total delegates: 244</a:t>
            </a:r>
          </a:p>
          <a:p>
            <a:pPr lvl="1"/>
            <a:r>
              <a:rPr lang="en-GB" dirty="0" smtClean="0"/>
              <a:t>Economies represented: 35</a:t>
            </a:r>
          </a:p>
          <a:p>
            <a:pPr lvl="1"/>
            <a:r>
              <a:rPr lang="en-GB" dirty="0" smtClean="0"/>
              <a:t>APNIC Member organizations represented: 62</a:t>
            </a:r>
          </a:p>
          <a:p>
            <a:pPr lvl="1"/>
            <a:r>
              <a:rPr lang="en-GB" dirty="0" smtClean="0"/>
              <a:t>Participants at APNIC Remote Hub in Phnom Penh: 25</a:t>
            </a:r>
          </a:p>
          <a:p>
            <a:pPr lvl="1"/>
            <a:r>
              <a:rPr lang="en-GB" dirty="0" smtClean="0"/>
              <a:t>Total remote participants: 506</a:t>
            </a:r>
          </a:p>
          <a:p>
            <a:pPr lvl="1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GB" dirty="0" smtClean="0"/>
              <a:t> </a:t>
            </a:r>
            <a:fld id="{A6CDED10-5869-1944-8B9A-3E79CDFD596D}" type="slidenum">
              <a:rPr lang="en-GB" smtClean="0"/>
              <a:pPr>
                <a:defRPr/>
              </a:pPr>
              <a:t>6</a:t>
            </a:fld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Picture 3" descr="DSC_5538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6129" y="3939223"/>
            <a:ext cx="2950464" cy="1975104"/>
          </a:xfrm>
          <a:prstGeom prst="rect">
            <a:avLst/>
          </a:prstGeom>
        </p:spPr>
      </p:pic>
      <p:pic>
        <p:nvPicPr>
          <p:cNvPr id="5" name="Picture 4" descr="DSC_5544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9803" y="3939223"/>
            <a:ext cx="2950464" cy="197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68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2011 Policy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APNIC implemented the following policy </a:t>
            </a:r>
            <a:r>
              <a:rPr lang="en-US" dirty="0"/>
              <a:t>p</a:t>
            </a:r>
            <a:r>
              <a:rPr lang="en-US" dirty="0" smtClean="0"/>
              <a:t>roposals:</a:t>
            </a:r>
          </a:p>
          <a:p>
            <a:pPr lvl="1"/>
            <a:r>
              <a:rPr lang="en-US" dirty="0" smtClean="0"/>
              <a:t>May</a:t>
            </a:r>
          </a:p>
          <a:p>
            <a:pPr lvl="2"/>
            <a:r>
              <a:rPr lang="en-US" dirty="0" smtClean="0"/>
              <a:t>prop-088: Distribution of IPv4 addresses once the Final /8 period starts</a:t>
            </a:r>
          </a:p>
          <a:p>
            <a:pPr lvl="2"/>
            <a:r>
              <a:rPr lang="en-US" dirty="0" smtClean="0"/>
              <a:t>prop-093: Reducing the minimum delegation size for the Final /8 policy</a:t>
            </a:r>
          </a:p>
          <a:p>
            <a:pPr lvl="2"/>
            <a:r>
              <a:rPr lang="en-US" dirty="0" smtClean="0"/>
              <a:t>prop-094: Removing renumbering requirement from Final /8 policy</a:t>
            </a:r>
          </a:p>
          <a:p>
            <a:pPr lvl="1"/>
            <a:r>
              <a:rPr lang="en-US" dirty="0" smtClean="0"/>
              <a:t>August</a:t>
            </a:r>
          </a:p>
          <a:p>
            <a:pPr lvl="2"/>
            <a:r>
              <a:rPr lang="en-US" dirty="0" smtClean="0"/>
              <a:t>prop-083: Alternative criteria for subsequent IPv6 allocations</a:t>
            </a:r>
          </a:p>
          <a:p>
            <a:pPr lvl="2"/>
            <a:r>
              <a:rPr lang="en-US" dirty="0" smtClean="0"/>
              <a:t>prop-095: Inter-RIR address transfer proposal</a:t>
            </a:r>
          </a:p>
          <a:p>
            <a:pPr lvl="1"/>
            <a:r>
              <a:rPr lang="en-US" dirty="0" smtClean="0"/>
              <a:t>November</a:t>
            </a:r>
          </a:p>
          <a:p>
            <a:pPr lvl="2"/>
            <a:r>
              <a:rPr lang="en-US" dirty="0" smtClean="0"/>
              <a:t>prop-096: Maintaining demonstrated needs requirement in transfer policy after the Final /8 phase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6659C3D-E5F1-A14B-A733-9FD04C5ED5A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21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Policies at APNIC 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Did not reach consensus:</a:t>
            </a:r>
          </a:p>
          <a:p>
            <a:pPr lvl="1"/>
            <a:r>
              <a:rPr lang="en-US" dirty="0" smtClean="0"/>
              <a:t>prop-100: National IP address plan – Allocation of country-wide IP address blocks</a:t>
            </a:r>
          </a:p>
          <a:p>
            <a:pPr lvl="1"/>
            <a:r>
              <a:rPr lang="en-US" dirty="0" smtClean="0"/>
              <a:t>prop-099: IPv6 reservation for large networks</a:t>
            </a:r>
          </a:p>
          <a:p>
            <a:pPr lvl="1"/>
            <a:r>
              <a:rPr lang="en-US" dirty="0" smtClean="0"/>
              <a:t>prop-098: Optimizing IPv6 allocation strategies (simplified)</a:t>
            </a:r>
          </a:p>
          <a:p>
            <a:r>
              <a:rPr lang="en-US" dirty="0"/>
              <a:t>These proposals were returned to the mailing list for further </a:t>
            </a:r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6659C3D-E5F1-A14B-A733-9FD04C5ED5A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51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APNIC Labs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Launched in 2011, focusing on several activities</a:t>
            </a:r>
          </a:p>
          <a:p>
            <a:r>
              <a:rPr lang="en-US" dirty="0" smtClean="0"/>
              <a:t>IPv6 Capability Tracker</a:t>
            </a:r>
          </a:p>
          <a:p>
            <a:pPr lvl="1"/>
            <a:r>
              <a:rPr lang="en-US" dirty="0" smtClean="0"/>
              <a:t>Google Analytics Tracking Tool to allow website operators to measure client IPv6 capabilities</a:t>
            </a:r>
          </a:p>
          <a:p>
            <a:r>
              <a:rPr lang="en-US" dirty="0" smtClean="0"/>
              <a:t>Measuring IPv6</a:t>
            </a:r>
          </a:p>
          <a:p>
            <a:pPr lvl="1"/>
            <a:r>
              <a:rPr lang="en-US" dirty="0" smtClean="0"/>
              <a:t>Measuring the end-to-end capability of IPv6 clients per economy</a:t>
            </a:r>
          </a:p>
          <a:p>
            <a:r>
              <a:rPr lang="en-US" dirty="0" smtClean="0"/>
              <a:t>IPv6 preference by ASN</a:t>
            </a:r>
          </a:p>
          <a:p>
            <a:pPr lvl="1"/>
            <a:r>
              <a:rPr lang="en-US" dirty="0" smtClean="0"/>
              <a:t>Measures IPv6 client capability per autonomous system</a:t>
            </a:r>
          </a:p>
          <a:p>
            <a:r>
              <a:rPr lang="en-US" dirty="0" smtClean="0"/>
              <a:t>IPv4 address report</a:t>
            </a:r>
          </a:p>
          <a:p>
            <a:pPr lvl="1"/>
            <a:r>
              <a:rPr lang="en-US" dirty="0" smtClean="0"/>
              <a:t>Measuring IPv4 free pool address exhaustion</a:t>
            </a:r>
          </a:p>
          <a:p>
            <a:r>
              <a:rPr lang="en-US" dirty="0"/>
              <a:t>Website: </a:t>
            </a:r>
            <a:r>
              <a:rPr lang="en-US" dirty="0" err="1"/>
              <a:t>labs.apnic.net</a:t>
            </a:r>
            <a:endParaRPr lang="en-US" dirty="0"/>
          </a:p>
          <a:p>
            <a:r>
              <a:rPr lang="en-US" dirty="0" smtClean="0"/>
              <a:t>Blog: </a:t>
            </a:r>
            <a:r>
              <a:rPr lang="en-US" dirty="0" err="1" smtClean="0"/>
              <a:t>blabs.apnic.net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6659C3D-E5F1-A14B-A733-9FD04C5ED5A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755677"/>
      </p:ext>
    </p:extLst>
  </p:cSld>
  <p:clrMapOvr>
    <a:masterClrMapping/>
  </p:clrMapOvr>
</p:sld>
</file>

<file path=ppt/theme/theme1.xml><?xml version="1.0" encoding="utf-8"?>
<a:theme xmlns:a="http://schemas.openxmlformats.org/drawingml/2006/main" name="Orange APNIC Theme">
  <a:themeElements>
    <a:clrScheme name="APNIC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FBA"/>
      </a:accent1>
      <a:accent2>
        <a:srgbClr val="F27D0A"/>
      </a:accent2>
      <a:accent3>
        <a:srgbClr val="590F4A"/>
      </a:accent3>
      <a:accent4>
        <a:srgbClr val="166813"/>
      </a:accent4>
      <a:accent5>
        <a:srgbClr val="C40836"/>
      </a:accent5>
      <a:accent6>
        <a:srgbClr val="FFCF0A"/>
      </a:accent6>
      <a:hlink>
        <a:srgbClr val="5C5C5C"/>
      </a:hlink>
      <a:folHlink>
        <a:srgbClr val="00A2D7"/>
      </a:folHlink>
    </a:clrScheme>
    <a:fontScheme name="APN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range APNIC Theme">
  <a:themeElements>
    <a:clrScheme name="APNIC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FBA"/>
      </a:accent1>
      <a:accent2>
        <a:srgbClr val="F27D0A"/>
      </a:accent2>
      <a:accent3>
        <a:srgbClr val="590F4A"/>
      </a:accent3>
      <a:accent4>
        <a:srgbClr val="166813"/>
      </a:accent4>
      <a:accent5>
        <a:srgbClr val="C40836"/>
      </a:accent5>
      <a:accent6>
        <a:srgbClr val="FFCF0A"/>
      </a:accent6>
      <a:hlink>
        <a:srgbClr val="5C5C5C"/>
      </a:hlink>
      <a:folHlink>
        <a:srgbClr val="00A2D7"/>
      </a:folHlink>
    </a:clrScheme>
    <a:fontScheme name="APN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APNIC33 PowerPoint Template_Final</Template>
  <TotalTime>403</TotalTime>
  <Words>614</Words>
  <Application>Microsoft Macintosh PowerPoint</Application>
  <PresentationFormat>On-screen Show (4:3)</PresentationFormat>
  <Paragraphs>126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Orange APNIC Theme</vt:lpstr>
      <vt:lpstr>1_Orange APNIC Theme</vt:lpstr>
      <vt:lpstr>Supporting Internet Development</vt:lpstr>
      <vt:lpstr>Overview</vt:lpstr>
      <vt:lpstr>Training in 2011</vt:lpstr>
      <vt:lpstr>Courses Offered</vt:lpstr>
      <vt:lpstr>Training Delivered in 2011</vt:lpstr>
      <vt:lpstr>APNIC Conferences</vt:lpstr>
      <vt:lpstr>2011 Policy Outcomes</vt:lpstr>
      <vt:lpstr>Policies at APNIC 32</vt:lpstr>
      <vt:lpstr>APNIC Labs</vt:lpstr>
      <vt:lpstr>Root Server Deployment</vt:lpstr>
      <vt:lpstr>Root Servers in the Region</vt:lpstr>
      <vt:lpstr>Information Society Innovation Fund</vt:lpstr>
      <vt:lpstr>Information Society Innovation Fund</vt:lpstr>
      <vt:lpstr>Thank you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Powney</dc:creator>
  <cp:lastModifiedBy>Samantha Marks</cp:lastModifiedBy>
  <cp:revision>25</cp:revision>
  <dcterms:created xsi:type="dcterms:W3CDTF">2012-01-31T04:12:32Z</dcterms:created>
  <dcterms:modified xsi:type="dcterms:W3CDTF">2012-03-02T05:54:24Z</dcterms:modified>
</cp:coreProperties>
</file>