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8" r:id="rId4"/>
    <p:sldId id="271" r:id="rId5"/>
    <p:sldId id="272" r:id="rId6"/>
    <p:sldId id="292" r:id="rId7"/>
    <p:sldId id="283" r:id="rId8"/>
    <p:sldId id="293" r:id="rId9"/>
    <p:sldId id="291" r:id="rId10"/>
    <p:sldId id="286" r:id="rId11"/>
    <p:sldId id="28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5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rgbClr val="5E9EFF">
                <a:alpha val="0"/>
              </a:srgbClr>
            </a:gs>
            <a:gs pos="39999">
              <a:srgbClr val="85C2FF">
                <a:alpha val="35000"/>
              </a:srgbClr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588697-648A-4558-8B34-E72A0451DB9E}" type="datetimeFigureOut">
              <a:rPr lang="en-US" smtClean="0"/>
              <a:pPr/>
              <a:t>2/29/2012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0AB386-F3A2-4444-A2B3-C3708A253C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pv6tf.org.p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67000"/>
            <a:ext cx="7772400" cy="10668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IPv6</a:t>
            </a:r>
            <a:r>
              <a:rPr lang="en-US" dirty="0" smtClean="0"/>
              <a:t> </a:t>
            </a:r>
            <a:r>
              <a:rPr lang="en-US" dirty="0" smtClean="0"/>
              <a:t>Status in Pakistan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10000"/>
            <a:ext cx="7772400" cy="119970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By</a:t>
            </a:r>
          </a:p>
          <a:p>
            <a:r>
              <a:rPr lang="en-US" b="1" dirty="0" smtClean="0"/>
              <a:t>Aftab A. Siddiqui</a:t>
            </a:r>
          </a:p>
          <a:p>
            <a:r>
              <a:rPr lang="en-US" b="1" dirty="0" smtClean="0"/>
              <a:t>Cyber Internet Services (Pvt.) Ltd</a:t>
            </a:r>
          </a:p>
          <a:p>
            <a:r>
              <a:rPr lang="en-US" b="1" dirty="0" smtClean="0"/>
              <a:t>IPv6 Task Force Pakistan</a:t>
            </a:r>
            <a:endParaRPr lang="en-US" b="1" dirty="0"/>
          </a:p>
        </p:txBody>
      </p:sp>
      <p:pic>
        <p:nvPicPr>
          <p:cNvPr id="10242" name="Picture 2" descr="PKv6TF_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2335204" cy="2362200"/>
          </a:xfrm>
          <a:prstGeom prst="rect">
            <a:avLst/>
          </a:prstGeom>
          <a:noFill/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1295400"/>
            <a:ext cx="2489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6000" b="1" dirty="0" smtClean="0"/>
          </a:p>
          <a:p>
            <a:pPr algn="ctr">
              <a:buNone/>
            </a:pPr>
            <a:r>
              <a:rPr lang="en-US" sz="54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Any Questions…..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Related Links</a:t>
            </a:r>
          </a:p>
          <a:p>
            <a:pPr lvl="1"/>
            <a:r>
              <a:rPr lang="en-US" i="1" dirty="0" smtClean="0"/>
              <a:t>IPv6 Task Force Pakistan </a:t>
            </a:r>
            <a:r>
              <a:rPr lang="en-US" i="1" dirty="0" smtClean="0">
                <a:hlinkClick r:id="rId2"/>
              </a:rPr>
              <a:t>www.</a:t>
            </a:r>
            <a:r>
              <a:rPr lang="en-US" b="1" i="1" dirty="0" smtClean="0">
                <a:hlinkClick r:id="rId2"/>
              </a:rPr>
              <a:t>ipv6</a:t>
            </a:r>
            <a:r>
              <a:rPr lang="en-US" i="1" dirty="0" smtClean="0">
                <a:hlinkClick r:id="rId2"/>
              </a:rPr>
              <a:t>tf.org.pk</a:t>
            </a:r>
            <a:endParaRPr lang="en-US" dirty="0" smtClean="0"/>
          </a:p>
          <a:p>
            <a:pPr lvl="1"/>
            <a:r>
              <a:rPr lang="en-US" dirty="0" smtClean="0"/>
              <a:t>APNIC IPv6 Program </a:t>
            </a:r>
            <a:r>
              <a:rPr lang="en-US" i="1" dirty="0" smtClean="0"/>
              <a:t>www.</a:t>
            </a:r>
            <a:r>
              <a:rPr lang="en-US" b="1" i="1" dirty="0" smtClean="0"/>
              <a:t>apnic</a:t>
            </a:r>
            <a:r>
              <a:rPr lang="en-US" i="1" dirty="0" smtClean="0"/>
              <a:t>.net/community/</a:t>
            </a:r>
            <a:r>
              <a:rPr lang="en-US" b="1" i="1" dirty="0" smtClean="0"/>
              <a:t>ipv6</a:t>
            </a:r>
            <a:r>
              <a:rPr lang="en-US" i="1" dirty="0" smtClean="0"/>
              <a:t>-program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IPv6 Forum www.ipv6forum.org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Contact:</a:t>
            </a:r>
          </a:p>
          <a:p>
            <a:pPr lvl="1">
              <a:buNone/>
            </a:pPr>
            <a:r>
              <a:rPr lang="en-US" dirty="0" smtClean="0"/>
              <a:t>aftabs@cyber.net.pk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you..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are certain questions and misconceptions we have been dealing with: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IPv4 exhaustion is not real, it will take at least 5 more years.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Yes, we have enabled IPv6 on our core router. Now what?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We don’t have enough money to upgrade everything.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We would like to cope up with IPv6, teach us how?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My internet is still working why should I participate in W6D or v6 Launch events?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Point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As of 25th February 2012, there are 60 APNIC members in Pakistan.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Every member is entitled to get an IPv6 allocation of /32 (and /48 assignments where applicable).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BUT Unfortunately…..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According to APNIC database out of 60 only 24 Members have acquired IPv6 address space. i.e.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~40%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Out of 24 members having IPv6 address space only 8 are advertising their prefixes on the Internet. i.e.  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~13%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delegations in Pakistan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IPv6 Task Force was created by few technology enthusiast from Cybernet,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Supernet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Dancom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(acquired by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LinkDotNet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It is accredited by IPv6 Forum, APNIC, SANOG and PTA.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main idea was to start working towards IPv6 deployment as early as possible.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 working charter was established with consensus among the stake holders.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Task Force Pakistan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4100" dirty="0" smtClean="0">
                <a:latin typeface="Calibri" pitchFamily="34" charset="0"/>
                <a:cs typeface="Calibri" pitchFamily="34" charset="0"/>
              </a:rPr>
              <a:t>Task Force was formed with the following objectives:</a:t>
            </a:r>
          </a:p>
          <a:p>
            <a:pPr lvl="0"/>
            <a:r>
              <a:rPr lang="en-US" sz="4100" dirty="0" smtClean="0">
                <a:latin typeface="Calibri" pitchFamily="34" charset="0"/>
                <a:cs typeface="Calibri" pitchFamily="34" charset="0"/>
              </a:rPr>
              <a:t>Identify key application/product vendors and ISPs to promote IPv6 in Pakistan. </a:t>
            </a:r>
            <a:r>
              <a:rPr lang="en-US" sz="41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[In-Progress]</a:t>
            </a:r>
          </a:p>
          <a:p>
            <a:pPr lvl="0"/>
            <a:r>
              <a:rPr lang="en-US" sz="4100" dirty="0" smtClean="0">
                <a:latin typeface="Calibri" pitchFamily="34" charset="0"/>
                <a:cs typeface="Calibri" pitchFamily="34" charset="0"/>
              </a:rPr>
              <a:t>Propose, discuss, implement and share regional and local IPv6 strategies. </a:t>
            </a:r>
            <a:r>
              <a:rPr lang="en-US" sz="41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[Failure]</a:t>
            </a:r>
          </a:p>
          <a:p>
            <a:pPr lvl="0"/>
            <a:r>
              <a:rPr lang="en-US" sz="4100" dirty="0" smtClean="0">
                <a:latin typeface="Calibri" pitchFamily="34" charset="0"/>
                <a:cs typeface="Calibri" pitchFamily="34" charset="0"/>
              </a:rPr>
              <a:t>Facilitate the means to promote IPv6 and its related technology through TF managed events and web portal. </a:t>
            </a:r>
            <a:r>
              <a:rPr lang="en-US" sz="41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[In-Progress]</a:t>
            </a:r>
          </a:p>
          <a:p>
            <a:pPr lvl="0"/>
            <a:endParaRPr lang="en-US" sz="4100" dirty="0" smtClean="0">
              <a:latin typeface="Calibri" pitchFamily="34" charset="0"/>
              <a:cs typeface="Calibri" pitchFamily="34" charset="0"/>
            </a:endParaRP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Task Force Pakistan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sz="2800" dirty="0" smtClean="0">
                <a:latin typeface="Calibri" pitchFamily="34" charset="0"/>
                <a:cs typeface="Calibri" pitchFamily="34" charset="0"/>
              </a:rPr>
              <a:t>Work with academia to promote addition of IPv6 in their curriculum. </a:t>
            </a:r>
            <a:r>
              <a:rPr lang="en-US" sz="28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[Successful]</a:t>
            </a:r>
          </a:p>
          <a:p>
            <a:pPr lvl="0"/>
            <a:r>
              <a:rPr lang="en-US" sz="2800" dirty="0" smtClean="0">
                <a:latin typeface="Calibri" pitchFamily="34" charset="0"/>
                <a:cs typeface="Calibri" pitchFamily="34" charset="0"/>
              </a:rPr>
              <a:t>Develop General Deployment and Transition Guidelines. </a:t>
            </a:r>
            <a:r>
              <a:rPr lang="en-US" sz="28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[Successful]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sz="2800" dirty="0" smtClean="0">
                <a:latin typeface="Calibri" pitchFamily="34" charset="0"/>
                <a:cs typeface="Calibri" pitchFamily="34" charset="0"/>
              </a:rPr>
              <a:t>Investigate and publicize IPv6 deployment status. </a:t>
            </a:r>
            <a:r>
              <a:rPr lang="en-US" sz="28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[Successful] &amp; [In-Progress]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en-US" sz="2800" dirty="0" smtClean="0">
                <a:latin typeface="Calibri" pitchFamily="34" charset="0"/>
                <a:cs typeface="Calibri" pitchFamily="34" charset="0"/>
              </a:rPr>
              <a:t>Establish and maintain Project 6Core (National IPv6 Core of Pakistan). </a:t>
            </a:r>
            <a:r>
              <a:rPr lang="en-US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[Stagnant]</a:t>
            </a:r>
          </a:p>
          <a:p>
            <a:pPr lvl="0"/>
            <a:r>
              <a:rPr lang="en-US" sz="2800" dirty="0" smtClean="0">
                <a:latin typeface="Calibri" pitchFamily="34" charset="0"/>
                <a:cs typeface="Calibri" pitchFamily="34" charset="0"/>
              </a:rPr>
              <a:t>W6D Participation from Academia and ISPs.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[</a:t>
            </a:r>
            <a:r>
              <a:rPr lang="en-US" sz="2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 Participants only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]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Task Force Pakistan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A planned rollout in an average moderate network environment could take 2 years.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If you are still looking for a business case than imagine Internet with NAT only.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 sooner you start, the more time you have to test the network.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Start conserving your IPv4 addresses for rainy days.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are already late. Do Something!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99872"/>
          </a:xfrm>
        </p:spPr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Attitude towards IPv6</a:t>
            </a:r>
            <a:endParaRPr lang="en-US" dirty="0"/>
          </a:p>
        </p:txBody>
      </p:sp>
      <p:pic>
        <p:nvPicPr>
          <p:cNvPr id="4" name="Picture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loud Callout 4"/>
          <p:cNvSpPr>
            <a:spLocks noChangeArrowheads="1"/>
          </p:cNvSpPr>
          <p:nvPr/>
        </p:nvSpPr>
        <p:spPr bwMode="auto">
          <a:xfrm>
            <a:off x="4114801" y="1066800"/>
            <a:ext cx="4495800" cy="2514600"/>
          </a:xfrm>
          <a:prstGeom prst="cloudCallout">
            <a:avLst>
              <a:gd name="adj1" fmla="val -73134"/>
              <a:gd name="adj2" fmla="val 55276"/>
            </a:avLst>
          </a:prstGeom>
          <a:solidFill>
            <a:schemeClr val="bg1">
              <a:alpha val="94901"/>
            </a:schemeClr>
          </a:solidFill>
          <a:ln w="9525">
            <a:solidFill>
              <a:schemeClr val="tx1">
                <a:alpha val="89018"/>
              </a:schemeClr>
            </a:solidFill>
            <a:round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/>
          <a:lstStyle/>
          <a:p>
            <a:pPr algn="ctr">
              <a:defRPr/>
            </a:pPr>
            <a:r>
              <a:rPr lang="en-US" sz="26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Come </a:t>
            </a:r>
            <a:r>
              <a:rPr lang="en-US" sz="26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on, we still have IPv4. 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Just take it easy and see what will happen</a:t>
            </a:r>
            <a:r>
              <a:rPr lang="en-US" sz="2600" dirty="0" smtClean="0">
                <a:solidFill>
                  <a:srgbClr val="000000"/>
                </a:solidFill>
                <a:latin typeface="Calibri" charset="0"/>
                <a:ea typeface="ＭＳ Ｐゴシック" charset="0"/>
                <a:cs typeface="Arial" charset="0"/>
              </a:rPr>
              <a:t>. Relax!</a:t>
            </a:r>
            <a:endParaRPr lang="en-US" sz="2600" dirty="0">
              <a:solidFill>
                <a:srgbClr val="000000"/>
              </a:solidFill>
              <a:latin typeface="Calibri" charset="0"/>
              <a:ea typeface="ＭＳ Ｐゴシック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Courtesy: Tomas </a:t>
            </a:r>
            <a:r>
              <a:rPr lang="en-US" b="1" dirty="0" err="1" smtClean="0"/>
              <a:t>Podermanski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743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We Need Your Support!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1001</TotalTime>
  <Words>502</Words>
  <Application>Microsoft Office PowerPoint</Application>
  <PresentationFormat>On-screen Show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IPv6 Status in Pakistan</vt:lpstr>
      <vt:lpstr>Starting Point</vt:lpstr>
      <vt:lpstr>IPv6 delegations in Pakistan</vt:lpstr>
      <vt:lpstr>IPv6 Task Force Pakistan</vt:lpstr>
      <vt:lpstr>IPv6 Task Force Pakistan</vt:lpstr>
      <vt:lpstr>IPv6 Task Force Pakistan</vt:lpstr>
      <vt:lpstr>We are already late. Do Something!</vt:lpstr>
      <vt:lpstr>Attitude towards IPv6</vt:lpstr>
      <vt:lpstr>We Need Your Support!</vt:lpstr>
      <vt:lpstr>Slide 10</vt:lpstr>
      <vt:lpstr>Thank you..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</dc:title>
  <dc:creator>Aftab Siddiqui</dc:creator>
  <cp:lastModifiedBy>Aftab Siddiqui</cp:lastModifiedBy>
  <cp:revision>79</cp:revision>
  <dcterms:created xsi:type="dcterms:W3CDTF">2010-12-19T14:24:42Z</dcterms:created>
  <dcterms:modified xsi:type="dcterms:W3CDTF">2012-02-29T05:27:57Z</dcterms:modified>
</cp:coreProperties>
</file>