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  <p:sldMasterId id="2147483685" r:id="rId2"/>
  </p:sldMasterIdLst>
  <p:notesMasterIdLst>
    <p:notesMasterId r:id="rId16"/>
  </p:notesMasterIdLst>
  <p:handoutMasterIdLst>
    <p:handoutMasterId r:id="rId17"/>
  </p:handoutMasterIdLst>
  <p:sldIdLst>
    <p:sldId id="256" r:id="rId3"/>
    <p:sldId id="282" r:id="rId4"/>
    <p:sldId id="281" r:id="rId5"/>
    <p:sldId id="273" r:id="rId6"/>
    <p:sldId id="274" r:id="rId7"/>
    <p:sldId id="275" r:id="rId8"/>
    <p:sldId id="283" r:id="rId9"/>
    <p:sldId id="261" r:id="rId10"/>
    <p:sldId id="280" r:id="rId11"/>
    <p:sldId id="286" r:id="rId12"/>
    <p:sldId id="284" r:id="rId13"/>
    <p:sldId id="285" r:id="rId14"/>
    <p:sldId id="268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89A8B-92AB-C84B-A80A-16FB740A57B9}" type="datetimeFigureOut">
              <a:rPr lang="en-US" smtClean="0"/>
              <a:t>2/03/12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81B9B-0249-564C-B34D-7EEF81F6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245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E38AD-FEAB-B242-9EB1-60E076023CFE}" type="datetimeFigureOut">
              <a:rPr lang="en-US" smtClean="0"/>
              <a:t>2/03/12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EAA25-5074-744E-A579-1BDEBE2B2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679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/>
              <a:t>APT is an ICT governmental organization representing 38 economies in the region., feeder entity to the ITU,</a:t>
            </a:r>
            <a:r>
              <a:rPr lang="en-AU" baseline="0" dirty="0" smtClean="0"/>
              <a:t> </a:t>
            </a:r>
            <a:endParaRPr lang="en-A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11C3F-74DF-8946-86B8-BBC6F70B426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27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EA3EFCE-E728-5D45-BBAF-E91E601107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C31463E-D88B-5A47-B3D4-965C8BF2C5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9B4FFD0-0AD1-1944-82EA-29444E5345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C0493F-F379-5747-8CBD-A9EE8BD50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F42B03-542D-FC47-BD3C-A062CA5A53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EA3EFCE-E728-5D45-BBAF-E91E601107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C31463E-D88B-5A47-B3D4-965C8BF2C5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B4FFD0-0AD1-1944-82EA-29444E5345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5C0493F-F379-5747-8CBD-A9EE8BD50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F42B03-542D-FC47-BD3C-A062CA5A53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CB9200-8F6D-7646-926A-D9FA4F66B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 descr="APNIC 33_PPT template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32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11959" y="2160588"/>
            <a:ext cx="779938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b="1" dirty="0" smtClean="0">
                <a:solidFill>
                  <a:schemeClr val="bg1"/>
                </a:solidFill>
              </a:rPr>
              <a:t>Collaborating and Communicating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346075" y="3569380"/>
            <a:ext cx="39957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 smtClean="0">
                <a:solidFill>
                  <a:schemeClr val="bg1"/>
                </a:solidFill>
              </a:rPr>
              <a:t>German Valdez,</a:t>
            </a:r>
          </a:p>
          <a:p>
            <a:pPr eaLnBrk="1" hangingPunct="1"/>
            <a:r>
              <a:rPr lang="en-US" sz="3200" dirty="0" smtClean="0">
                <a:solidFill>
                  <a:schemeClr val="bg1"/>
                </a:solidFill>
              </a:rPr>
              <a:t>External Relations Program Director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Internet Ecosystem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APNIC supports the functioning of the global Internet through its services in the AP region and also via participation in a global network of technical organizations</a:t>
            </a:r>
          </a:p>
          <a:p>
            <a:pPr lvl="1"/>
            <a:r>
              <a:rPr lang="en-US" dirty="0" smtClean="0"/>
              <a:t>Number Resource Organization</a:t>
            </a:r>
          </a:p>
          <a:p>
            <a:pPr lvl="2"/>
            <a:r>
              <a:rPr lang="en-US" dirty="0" smtClean="0"/>
              <a:t>Coordinating  with IANA and ICANN to allocate the final /8 blocks</a:t>
            </a:r>
          </a:p>
          <a:p>
            <a:pPr lvl="2"/>
            <a:r>
              <a:rPr lang="en-US" dirty="0" smtClean="0"/>
              <a:t>Comments to NTIA  about the renewal of the IANA contract</a:t>
            </a:r>
          </a:p>
          <a:p>
            <a:pPr lvl="2"/>
            <a:r>
              <a:rPr lang="en-US" dirty="0" smtClean="0"/>
              <a:t>NRO Public Affairs Committee formed for global intergovernmental coordination</a:t>
            </a:r>
          </a:p>
          <a:p>
            <a:pPr lvl="1"/>
            <a:r>
              <a:rPr lang="en-US" dirty="0" smtClean="0"/>
              <a:t>OECD and ITAC</a:t>
            </a:r>
          </a:p>
          <a:p>
            <a:pPr lvl="2"/>
            <a:r>
              <a:rPr lang="en-US" dirty="0" smtClean="0"/>
              <a:t>Through the NRO, APNIC is a founding and active member of the Internet Technical Advisory Committee (ITAC), which is a global coalition of Internet organizations invited by the OECD to provide input on internet-related issues</a:t>
            </a:r>
          </a:p>
          <a:p>
            <a:pPr lvl="2"/>
            <a:r>
              <a:rPr lang="en-US" dirty="0" smtClean="0"/>
              <a:t>APNIC provided information about the success of multi-</a:t>
            </a:r>
            <a:r>
              <a:rPr lang="en-US" dirty="0" err="1" smtClean="0"/>
              <a:t>stakeholderism</a:t>
            </a:r>
            <a:r>
              <a:rPr lang="en-US" dirty="0" smtClean="0"/>
              <a:t>, IPv6 deployment, security and the future of network infrastructure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0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Governance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Strong support to the continuation of the Internet Governance Forum.</a:t>
            </a:r>
          </a:p>
          <a:p>
            <a:r>
              <a:rPr lang="en-US" dirty="0" smtClean="0"/>
              <a:t>APNIC attended the 2011 IGF</a:t>
            </a:r>
            <a:r>
              <a:rPr lang="en-US" dirty="0"/>
              <a:t> </a:t>
            </a:r>
            <a:r>
              <a:rPr lang="en-US" dirty="0" smtClean="0"/>
              <a:t>in Nairobi, Kenya</a:t>
            </a:r>
          </a:p>
          <a:p>
            <a:pPr lvl="1"/>
            <a:r>
              <a:rPr lang="en-US" dirty="0" smtClean="0"/>
              <a:t>Sponsored a remote hub at USP in Suva, Fiji</a:t>
            </a:r>
          </a:p>
          <a:p>
            <a:pPr lvl="1"/>
            <a:r>
              <a:rPr lang="en-US" dirty="0" smtClean="0"/>
              <a:t>Total of 18 participants</a:t>
            </a:r>
          </a:p>
          <a:p>
            <a:r>
              <a:rPr lang="en-US" dirty="0" smtClean="0"/>
              <a:t>APNIC supported two regional IGF events</a:t>
            </a:r>
          </a:p>
          <a:p>
            <a:pPr lvl="1"/>
            <a:r>
              <a:rPr lang="en-US" dirty="0" smtClean="0"/>
              <a:t>Inaugural Pacific IGF (</a:t>
            </a:r>
            <a:r>
              <a:rPr lang="en-US" dirty="0" err="1" smtClean="0"/>
              <a:t>PacIGF</a:t>
            </a:r>
            <a:r>
              <a:rPr lang="en-US" dirty="0" smtClean="0"/>
              <a:t>) in New Caledonia</a:t>
            </a:r>
          </a:p>
          <a:p>
            <a:pPr lvl="2"/>
            <a:r>
              <a:rPr lang="en-US" dirty="0" smtClean="0"/>
              <a:t>Cooperation agreement signed with the Secretariat of Pacific Community (SPC)</a:t>
            </a:r>
          </a:p>
          <a:p>
            <a:pPr lvl="1"/>
            <a:r>
              <a:rPr lang="en-US" dirty="0" smtClean="0"/>
              <a:t>Asia Pacific Regional IGF (</a:t>
            </a:r>
            <a:r>
              <a:rPr lang="en-US" dirty="0" err="1" smtClean="0"/>
              <a:t>APrIGF</a:t>
            </a:r>
            <a:r>
              <a:rPr lang="en-US" dirty="0" smtClean="0"/>
              <a:t>) in Singapore</a:t>
            </a:r>
          </a:p>
          <a:p>
            <a:pPr lvl="2"/>
            <a:r>
              <a:rPr lang="en-AU" dirty="0"/>
              <a:t>IPv6: How ready is Asia for this critical resource</a:t>
            </a:r>
          </a:p>
          <a:p>
            <a:pPr lvl="2"/>
            <a:r>
              <a:rPr lang="en-AU" dirty="0"/>
              <a:t>Review of the IANA function</a:t>
            </a:r>
          </a:p>
          <a:p>
            <a:pPr lvl="2"/>
            <a:r>
              <a:rPr lang="en-AU" dirty="0"/>
              <a:t>International Law </a:t>
            </a:r>
            <a:r>
              <a:rPr lang="en-AU" dirty="0" smtClean="0"/>
              <a:t>Enforcement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5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Asia Pacific </a:t>
            </a:r>
            <a:r>
              <a:rPr lang="en-AU" dirty="0" err="1" smtClean="0"/>
              <a:t>Telecommunity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APT is an ICT governmental organization representing 38 economies in the </a:t>
            </a:r>
            <a:r>
              <a:rPr lang="en-AU" dirty="0" smtClean="0"/>
              <a:t>region.</a:t>
            </a:r>
            <a:r>
              <a:rPr lang="en-AU" dirty="0"/>
              <a:t> </a:t>
            </a:r>
            <a:r>
              <a:rPr lang="en-AU" dirty="0" smtClean="0"/>
              <a:t>It’s a feeder </a:t>
            </a:r>
            <a:r>
              <a:rPr lang="en-AU" dirty="0"/>
              <a:t>entity to the </a:t>
            </a:r>
            <a:r>
              <a:rPr lang="en-AU" dirty="0" smtClean="0"/>
              <a:t>ITU in ICT related topics. </a:t>
            </a:r>
          </a:p>
          <a:p>
            <a:r>
              <a:rPr lang="en-AU" dirty="0" smtClean="0"/>
              <a:t>APNIC invited to participate as an expert in several APT workshops</a:t>
            </a:r>
          </a:p>
          <a:p>
            <a:pPr lvl="1"/>
            <a:r>
              <a:rPr dirty="0" smtClean="0"/>
              <a:t>e-Applications/eGovernment </a:t>
            </a:r>
            <a:endParaRPr lang="en-AU" dirty="0"/>
          </a:p>
          <a:p>
            <a:pPr lvl="1"/>
            <a:r>
              <a:rPr dirty="0" smtClean="0"/>
              <a:t>Cybersecurity Forum </a:t>
            </a:r>
            <a:endParaRPr lang="en-AU" dirty="0" smtClean="0"/>
          </a:p>
          <a:p>
            <a:r>
              <a:rPr dirty="0" smtClean="0"/>
              <a:t>APNIC has also collaborated with the Policy and Regulatory Forum (PRF) and </a:t>
            </a:r>
            <a:r>
              <a:rPr lang="es-ES_tradnl" dirty="0" err="1" smtClean="0"/>
              <a:t>Pacific</a:t>
            </a:r>
            <a:r>
              <a:rPr lang="es-ES_tradnl" dirty="0" smtClean="0"/>
              <a:t>-PRF</a:t>
            </a:r>
            <a:endParaRPr lang="en-AU" dirty="0" smtClean="0"/>
          </a:p>
          <a:p>
            <a:pPr marL="0" indent="0">
              <a:buNone/>
            </a:pPr>
            <a:endParaRPr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2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91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IPv6 Activities</a:t>
            </a:r>
          </a:p>
          <a:p>
            <a:pPr lvl="1"/>
            <a:r>
              <a:rPr lang="en-US" dirty="0" smtClean="0"/>
              <a:t>IPv6 Program</a:t>
            </a:r>
          </a:p>
          <a:p>
            <a:r>
              <a:rPr lang="en-US" dirty="0" smtClean="0"/>
              <a:t>External Relations</a:t>
            </a:r>
          </a:p>
          <a:p>
            <a:pPr lvl="1"/>
            <a:r>
              <a:rPr lang="en-US" dirty="0" smtClean="0"/>
              <a:t>APNIC engagement activities</a:t>
            </a:r>
          </a:p>
          <a:p>
            <a:pPr lvl="1"/>
            <a:r>
              <a:rPr lang="en-US" dirty="0" smtClean="0"/>
              <a:t>Supporting the Internet ecosystem</a:t>
            </a:r>
          </a:p>
          <a:p>
            <a:pPr lvl="1"/>
            <a:r>
              <a:rPr lang="en-US" dirty="0" smtClean="0"/>
              <a:t>IGF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32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IPv6 Program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 2011 the APNIC EC reconfirmed APNIC’s commitment to IPv6 as a critical priority</a:t>
            </a:r>
          </a:p>
          <a:p>
            <a:pPr lvl="1"/>
            <a:r>
              <a:rPr lang="en-AU" dirty="0" smtClean="0"/>
              <a:t>After IPv4 exhaustion IPv6 provides the only means for the Internet to continue growing sustainably into the future.</a:t>
            </a:r>
          </a:p>
          <a:p>
            <a:r>
              <a:rPr lang="en-AU" dirty="0" smtClean="0"/>
              <a:t>Support regional IPv6 activities</a:t>
            </a:r>
          </a:p>
          <a:p>
            <a:pPr lvl="1"/>
            <a:r>
              <a:rPr lang="en-AU" dirty="0" smtClean="0"/>
              <a:t>APIPv6TF Secretariat</a:t>
            </a:r>
          </a:p>
          <a:p>
            <a:r>
              <a:rPr lang="en-AU" dirty="0" smtClean="0"/>
              <a:t>Strong collaboration, outreach, and education activities with all stakeholders</a:t>
            </a:r>
          </a:p>
          <a:p>
            <a:pPr lvl="1"/>
            <a:r>
              <a:rPr lang="en-AU" dirty="0" smtClean="0"/>
              <a:t>Sharing IPv6 deployment status information</a:t>
            </a:r>
          </a:p>
          <a:p>
            <a:pPr lvl="1"/>
            <a:r>
              <a:rPr lang="en-AU" dirty="0" smtClean="0"/>
              <a:t>Providing customized information on issues related to IPv6 deployment within local networks</a:t>
            </a:r>
          </a:p>
          <a:p>
            <a:pPr lvl="1"/>
            <a:r>
              <a:rPr lang="en-AU" dirty="0" smtClean="0"/>
              <a:t>Addressing concerns and issues related to IPv6 deployment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6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IPv6 Program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Outreach: Major events</a:t>
            </a:r>
          </a:p>
          <a:p>
            <a:pPr lvl="1"/>
            <a:r>
              <a:rPr lang="en-AU" dirty="0" smtClean="0"/>
              <a:t>IPv6 Transition conference, APRICOT-APAN 2011, Hong Kong</a:t>
            </a:r>
          </a:p>
          <a:p>
            <a:pPr lvl="1"/>
            <a:r>
              <a:rPr lang="en-AU" dirty="0" smtClean="0"/>
              <a:t>IPv6 Transition Plenary, APNIC 32, Busan, South Korea</a:t>
            </a:r>
          </a:p>
          <a:p>
            <a:pPr lvl="1"/>
            <a:r>
              <a:rPr lang="en-AU" dirty="0" smtClean="0"/>
              <a:t>Seminar for DNS community, ICANN 41, Singapore </a:t>
            </a:r>
          </a:p>
          <a:p>
            <a:pPr lvl="1"/>
            <a:r>
              <a:rPr lang="en-AU" dirty="0" smtClean="0"/>
              <a:t>World IPv6 Day, </a:t>
            </a:r>
            <a:r>
              <a:rPr lang="en-AU" dirty="0"/>
              <a:t>8</a:t>
            </a:r>
            <a:r>
              <a:rPr lang="en-AU" dirty="0" smtClean="0"/>
              <a:t> June 2011</a:t>
            </a:r>
          </a:p>
          <a:p>
            <a:r>
              <a:rPr lang="en-AU" dirty="0" smtClean="0"/>
              <a:t>Research: APNIC Labs</a:t>
            </a:r>
          </a:p>
          <a:p>
            <a:pPr lvl="1"/>
            <a:r>
              <a:rPr lang="en-AU" dirty="0" smtClean="0"/>
              <a:t>Leading research on IPv6 readiness</a:t>
            </a:r>
          </a:p>
          <a:p>
            <a:pPr lvl="1"/>
            <a:r>
              <a:rPr lang="en-AU" dirty="0" smtClean="0"/>
              <a:t>http://</a:t>
            </a:r>
            <a:r>
              <a:rPr lang="en-AU" dirty="0" err="1" smtClean="0"/>
              <a:t>labs.apnic.net</a:t>
            </a:r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39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deployment experiences and updates of progress</a:t>
            </a:r>
          </a:p>
          <a:p>
            <a:pPr lvl="1"/>
            <a:r>
              <a:rPr lang="en-US" dirty="0" smtClean="0"/>
              <a:t>Pacific Telecommunications Council (PTC), Hawaii, January 2011</a:t>
            </a:r>
          </a:p>
          <a:p>
            <a:pPr lvl="1"/>
            <a:r>
              <a:rPr lang="en-US" dirty="0" smtClean="0"/>
              <a:t>Philippines IPv6 Conference, Manila, January 2011</a:t>
            </a:r>
          </a:p>
          <a:p>
            <a:pPr lvl="1"/>
            <a:r>
              <a:rPr lang="en-US" dirty="0" smtClean="0"/>
              <a:t>China IPv6 Summit, Beijing, April 2011</a:t>
            </a:r>
          </a:p>
          <a:p>
            <a:pPr lvl="1"/>
            <a:r>
              <a:rPr lang="en-US" dirty="0" smtClean="0"/>
              <a:t>IPv6 Workshop, Thailand, July 2011</a:t>
            </a:r>
          </a:p>
          <a:p>
            <a:pPr lvl="1"/>
            <a:r>
              <a:rPr lang="en-US" dirty="0" smtClean="0"/>
              <a:t>Asia Pacific Top Level Domain (APTLD), Busan, South Korea, September 2011</a:t>
            </a:r>
          </a:p>
          <a:p>
            <a:pPr lvl="1"/>
            <a:r>
              <a:rPr lang="en-US" dirty="0" smtClean="0"/>
              <a:t>Australia IPv6 Summit, Melbourne, October 2011</a:t>
            </a:r>
          </a:p>
          <a:p>
            <a:pPr lvl="1"/>
            <a:r>
              <a:rPr lang="en-US" dirty="0" smtClean="0"/>
              <a:t>China Mobile MIRACLE 2011, Beijing, November 2011</a:t>
            </a:r>
          </a:p>
          <a:p>
            <a:pPr lvl="1"/>
            <a:r>
              <a:rPr lang="en-US" dirty="0" smtClean="0"/>
              <a:t>Singapore </a:t>
            </a:r>
            <a:r>
              <a:rPr lang="en-US" dirty="0" err="1" smtClean="0"/>
              <a:t>iDA</a:t>
            </a:r>
            <a:r>
              <a:rPr lang="en-US" dirty="0" smtClean="0"/>
              <a:t> IPv6 Executive Briefing, November 2011</a:t>
            </a:r>
          </a:p>
          <a:p>
            <a:pPr lvl="1"/>
            <a:r>
              <a:rPr lang="en-US" dirty="0" smtClean="0"/>
              <a:t>Taiwan IPv6 Summit, Taipei, November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7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Intergovernmental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Participation in joint sessions with regulators, policymakers, and government to build awareness and support the industry with IPv6 deployment</a:t>
            </a:r>
          </a:p>
          <a:p>
            <a:pPr lvl="1"/>
            <a:r>
              <a:rPr lang="en-US" dirty="0" smtClean="0"/>
              <a:t>11th APT Policy and Regulators Forum</a:t>
            </a:r>
          </a:p>
          <a:p>
            <a:pPr lvl="1"/>
            <a:r>
              <a:rPr lang="en-US" dirty="0" smtClean="0"/>
              <a:t>APEC TEL 43, 44</a:t>
            </a:r>
          </a:p>
          <a:p>
            <a:pPr lvl="1"/>
            <a:r>
              <a:rPr lang="en-US" dirty="0" smtClean="0"/>
              <a:t>Policy and Regulations Forum for the Pacific</a:t>
            </a:r>
          </a:p>
          <a:p>
            <a:pPr lvl="1"/>
            <a:r>
              <a:rPr lang="en-US" dirty="0" smtClean="0"/>
              <a:t>Pacific Telecommunications Council (PTC)</a:t>
            </a:r>
          </a:p>
          <a:p>
            <a:pPr lvl="1"/>
            <a:r>
              <a:rPr lang="en-US" dirty="0" smtClean="0"/>
              <a:t>Pacific Islands ICT Ministerial Meeting</a:t>
            </a:r>
          </a:p>
          <a:p>
            <a:pPr lvl="1"/>
            <a:r>
              <a:rPr lang="en-US" dirty="0" smtClean="0"/>
              <a:t>Hong Kong Office of the Government Chief Information Officer (OGICO)</a:t>
            </a:r>
          </a:p>
          <a:p>
            <a:pPr lvl="1"/>
            <a:r>
              <a:rPr lang="en-US" dirty="0" smtClean="0"/>
              <a:t>China Ministry of Industry and Information Technology of the People’s Republic of China (MIIT)</a:t>
            </a:r>
          </a:p>
          <a:p>
            <a:pPr lvl="1"/>
            <a:r>
              <a:rPr lang="en-US" dirty="0" smtClean="0"/>
              <a:t>Singapore </a:t>
            </a:r>
            <a:r>
              <a:rPr lang="en-US" dirty="0" err="1" smtClean="0"/>
              <a:t>iDA</a:t>
            </a:r>
            <a:r>
              <a:rPr lang="en-US" dirty="0" smtClean="0"/>
              <a:t> Government CIO Wing (GCIO) and Technology and Planning Group (TEPL)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57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Relations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to streamline APNIC’s representation abroad</a:t>
            </a:r>
          </a:p>
          <a:p>
            <a:r>
              <a:rPr lang="en-US" dirty="0" smtClean="0"/>
              <a:t>Coordination framework to enhance participation and use resources for representation more effectively</a:t>
            </a:r>
          </a:p>
          <a:p>
            <a:r>
              <a:rPr lang="en-US" dirty="0" smtClean="0"/>
              <a:t>To manage network of liaisons and improve preparedness of staff representing APNIC</a:t>
            </a:r>
          </a:p>
          <a:p>
            <a:r>
              <a:rPr lang="en-US" dirty="0" smtClean="0"/>
              <a:t>To make partnerships and engagements more strategic</a:t>
            </a:r>
          </a:p>
          <a:p>
            <a:pPr lvl="1"/>
            <a:r>
              <a:rPr lang="en-US" dirty="0" smtClean="0"/>
              <a:t>In close coordination with Public Affairs</a:t>
            </a:r>
          </a:p>
          <a:p>
            <a:r>
              <a:rPr lang="en-US" dirty="0" smtClean="0"/>
              <a:t>To coordinate APNIC’s efforts and resources to support the community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98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APNIC Engagement with the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2011 APNIC continued engaging and expanding its collaboration within the Asia Pacific Internet community by organizing or participating in: </a:t>
            </a:r>
          </a:p>
          <a:p>
            <a:pPr lvl="1"/>
            <a:r>
              <a:rPr lang="en-US" dirty="0" smtClean="0"/>
              <a:t>Network Operator Group (NOG) meetings</a:t>
            </a:r>
          </a:p>
          <a:p>
            <a:pPr lvl="1"/>
            <a:r>
              <a:rPr lang="en-US" dirty="0" smtClean="0"/>
              <a:t>IPv6 Summits, conferences, or workshops </a:t>
            </a:r>
          </a:p>
          <a:p>
            <a:pPr lvl="1"/>
            <a:r>
              <a:rPr lang="en-US" dirty="0" smtClean="0"/>
              <a:t>National Internet Registry (NIR) meetings</a:t>
            </a:r>
          </a:p>
          <a:p>
            <a:pPr lvl="1"/>
            <a:r>
              <a:rPr lang="en-US" dirty="0" smtClean="0"/>
              <a:t>Internet Governance forums</a:t>
            </a:r>
          </a:p>
          <a:p>
            <a:pPr lvl="1"/>
            <a:r>
              <a:rPr lang="en-US" dirty="0" smtClean="0"/>
              <a:t>Intergovernmental forums</a:t>
            </a:r>
          </a:p>
          <a:p>
            <a:pPr lvl="1"/>
            <a:r>
              <a:rPr lang="en-US" dirty="0" smtClean="0"/>
              <a:t>Internet related events (ICANN, IETF)</a:t>
            </a:r>
          </a:p>
          <a:p>
            <a:pPr lvl="1"/>
            <a:r>
              <a:rPr lang="en-US" dirty="0" smtClean="0"/>
              <a:t>ICT events ( </a:t>
            </a:r>
            <a:r>
              <a:rPr lang="en-US" dirty="0" err="1" smtClean="0"/>
              <a:t>CommunicAsia</a:t>
            </a:r>
            <a:r>
              <a:rPr lang="en-US" dirty="0" smtClean="0"/>
              <a:t>, </a:t>
            </a:r>
            <a:r>
              <a:rPr lang="en-US" dirty="0" err="1" smtClean="0"/>
              <a:t>eASIA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60F3BF2-903F-C941-9740-2D569F12C1F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71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Activities Across the Region</a:t>
            </a:r>
            <a:endParaRPr lang="en-US" dirty="0"/>
          </a:p>
        </p:txBody>
      </p:sp>
      <p:pic>
        <p:nvPicPr>
          <p:cNvPr id="6" name="Content Placeholder 5" descr="across region_map.pn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0673" b="-20673"/>
          <a:stretch>
            <a:fillRect/>
          </a:stretch>
        </p:blipFill>
        <p:spPr>
          <a:xfrm>
            <a:off x="685276" y="420274"/>
            <a:ext cx="6172090" cy="679566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5341" y="1600200"/>
            <a:ext cx="2663124" cy="4565103"/>
          </a:xfrm>
        </p:spPr>
        <p:txBody>
          <a:bodyPr>
            <a:normAutofit/>
          </a:bodyPr>
          <a:lstStyle/>
          <a:p>
            <a:r>
              <a:rPr lang="en-US" dirty="0" smtClean="0"/>
              <a:t>By Numbers</a:t>
            </a:r>
          </a:p>
          <a:p>
            <a:pPr lvl="1"/>
            <a:r>
              <a:rPr lang="en-US" dirty="0" smtClean="0"/>
              <a:t>39 cities in 26 economies</a:t>
            </a:r>
          </a:p>
          <a:p>
            <a:pPr lvl="1"/>
            <a:r>
              <a:rPr lang="en-US" dirty="0" smtClean="0"/>
              <a:t>32 IPv6 conferences or workshops</a:t>
            </a:r>
          </a:p>
          <a:p>
            <a:pPr lvl="1"/>
            <a:r>
              <a:rPr lang="en-US" dirty="0" smtClean="0"/>
              <a:t>9 NOG and OPM meetings</a:t>
            </a:r>
          </a:p>
          <a:p>
            <a:pPr lvl="1"/>
            <a:r>
              <a:rPr lang="en-US" dirty="0" smtClean="0"/>
              <a:t>10 governmental and IGF meetings</a:t>
            </a:r>
          </a:p>
          <a:p>
            <a:pPr lvl="1"/>
            <a:r>
              <a:rPr lang="en-US" dirty="0" smtClean="0"/>
              <a:t>7 other meetings (ICT, IETF, ICANN,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BF42B03-542D-FC47-BD3C-A062CA5A536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</TotalTime>
  <Words>826</Words>
  <Application>Microsoft Macintosh PowerPoint</Application>
  <PresentationFormat>On-screen Show (4:3)</PresentationFormat>
  <Paragraphs>115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Orange APNIC Theme</vt:lpstr>
      <vt:lpstr>1_Orange APNIC Theme</vt:lpstr>
      <vt:lpstr>PowerPoint Presentation</vt:lpstr>
      <vt:lpstr>Overview</vt:lpstr>
      <vt:lpstr>IPv6 Program</vt:lpstr>
      <vt:lpstr>IPv6 Program</vt:lpstr>
      <vt:lpstr>Regional Activities</vt:lpstr>
      <vt:lpstr>Intergovernmental Activities</vt:lpstr>
      <vt:lpstr>External Relations Program</vt:lpstr>
      <vt:lpstr>APNIC Engagement with the Community</vt:lpstr>
      <vt:lpstr>Engagement Activities Across the Region</vt:lpstr>
      <vt:lpstr>Supporting Internet Ecosystem</vt:lpstr>
      <vt:lpstr>Internet Governance Forum</vt:lpstr>
      <vt:lpstr>Asia Pacific Telecommunity</vt:lpstr>
      <vt:lpstr>Thank You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Emma Powney</dc:creator>
  <cp:lastModifiedBy>Samantha Marks</cp:lastModifiedBy>
  <cp:revision>47</cp:revision>
  <dcterms:created xsi:type="dcterms:W3CDTF">2011-11-17T02:15:04Z</dcterms:created>
  <dcterms:modified xsi:type="dcterms:W3CDTF">2012-03-02T06:08:40Z</dcterms:modified>
</cp:coreProperties>
</file>