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81" r:id="rId2"/>
    <p:sldId id="257" r:id="rId3"/>
    <p:sldId id="269" r:id="rId4"/>
    <p:sldId id="271" r:id="rId5"/>
    <p:sldId id="258" r:id="rId6"/>
    <p:sldId id="276" r:id="rId7"/>
    <p:sldId id="260" r:id="rId8"/>
    <p:sldId id="261" r:id="rId9"/>
    <p:sldId id="272" r:id="rId10"/>
    <p:sldId id="277" r:id="rId11"/>
    <p:sldId id="278" r:id="rId12"/>
    <p:sldId id="265" r:id="rId13"/>
    <p:sldId id="279" r:id="rId14"/>
    <p:sldId id="267" r:id="rId15"/>
    <p:sldId id="274" r:id="rId16"/>
    <p:sldId id="280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510AB-2792-384F-9993-23DDD1BA3C3D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42C6-2348-2B4A-A31C-C985282A7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10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EE14-2C66-174B-8265-A9225F044638}" type="datetimeFigureOut">
              <a:rPr lang="en-US" smtClean="0"/>
              <a:t>2/03/12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F7429-1C9A-1A41-84B3-05F33C19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en-US" baseline="0" dirty="0" smtClean="0"/>
              <a:t> to the key aspects of corporate support in 2011</a:t>
            </a:r>
          </a:p>
          <a:p>
            <a:r>
              <a:rPr lang="en-US" baseline="0" dirty="0" smtClean="0"/>
              <a:t>Infrastructure – includes Physical Office , Technical Office Support</a:t>
            </a:r>
          </a:p>
          <a:p>
            <a:r>
              <a:rPr lang="en-US" baseline="0" dirty="0" smtClean="0"/>
              <a:t>Risk Management includes – Insurance, Legal &amp; BCP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7429-1C9A-1A41-84B3-05F33C1915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5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F7429-1C9A-1A41-84B3-05F33C1915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3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7BE4CEC-445C-0F40-88FB-336C0E9240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20DD43-75C4-7A49-A186-050DCBDD68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206C59-7FE7-4E4E-82BB-BC37DC5856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92BB37-FA3B-8849-8426-8B49F547F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92BB37-FA3B-8849-8426-8B49F547F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92BB37-FA3B-8849-8426-8B49F547F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9883F7-0341-CD46-A1FE-7F7F5DD812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92BB37-FA3B-8849-8426-8B49F547F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9A46F9-C61A-DD4C-96BA-F3761C897F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992BB37-FA3B-8849-8426-8B49F547F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Brown, Business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3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Process Improvement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Implemented </a:t>
            </a:r>
            <a:r>
              <a:rPr lang="en-US" dirty="0">
                <a:latin typeface="Arial" charset="0"/>
              </a:rPr>
              <a:t>b</a:t>
            </a:r>
            <a:r>
              <a:rPr lang="en-US" dirty="0" smtClean="0">
                <a:latin typeface="Arial" charset="0"/>
              </a:rPr>
              <a:t>est </a:t>
            </a:r>
            <a:r>
              <a:rPr lang="en-US" dirty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ractice for: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cs typeface="ＭＳ Ｐゴシック" charset="0"/>
              </a:rPr>
              <a:t>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oftware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development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methodologies</a:t>
            </a:r>
          </a:p>
          <a:p>
            <a:pPr lvl="2"/>
            <a:r>
              <a:rPr lang="en-US" dirty="0" smtClean="0">
                <a:latin typeface="Arial" charset="0"/>
              </a:rPr>
              <a:t>Improved </a:t>
            </a:r>
            <a:r>
              <a:rPr lang="en-US" dirty="0">
                <a:latin typeface="Arial" charset="0"/>
              </a:rPr>
              <a:t>reporting capabilities</a:t>
            </a:r>
            <a:r>
              <a:rPr lang="en-US" dirty="0" smtClean="0">
                <a:latin typeface="Arial" charset="0"/>
              </a:rPr>
              <a:t>, increased </a:t>
            </a:r>
            <a:r>
              <a:rPr lang="en-US" dirty="0">
                <a:latin typeface="Arial" charset="0"/>
              </a:rPr>
              <a:t>communication and information sharing</a:t>
            </a:r>
          </a:p>
          <a:p>
            <a:pPr lvl="2"/>
            <a:r>
              <a:rPr lang="en-US" dirty="0" smtClean="0">
                <a:latin typeface="Arial" charset="0"/>
              </a:rPr>
              <a:t>Greater </a:t>
            </a:r>
            <a:r>
              <a:rPr lang="en-US" dirty="0">
                <a:latin typeface="Arial" charset="0"/>
              </a:rPr>
              <a:t>software quality through test-driven development </a:t>
            </a:r>
          </a:p>
          <a:p>
            <a:pPr lvl="2"/>
            <a:r>
              <a:rPr lang="en-US" dirty="0">
                <a:latin typeface="Arial" charset="0"/>
              </a:rPr>
              <a:t>Guided by continuous integration </a:t>
            </a:r>
            <a:r>
              <a:rPr lang="en-US" dirty="0" smtClean="0">
                <a:latin typeface="Arial" charset="0"/>
              </a:rPr>
              <a:t>principles</a:t>
            </a:r>
          </a:p>
          <a:p>
            <a:pPr lvl="2"/>
            <a:r>
              <a:rPr lang="en-US" dirty="0">
                <a:latin typeface="Arial" charset="0"/>
              </a:rPr>
              <a:t>More frequent opportunities to make minor course adjustments during a </a:t>
            </a:r>
            <a:r>
              <a:rPr lang="en-US" dirty="0" smtClean="0">
                <a:latin typeface="Arial" charset="0"/>
              </a:rPr>
              <a:t>project</a:t>
            </a:r>
            <a:endParaRPr lang="en-US" dirty="0" smtClean="0">
              <a:latin typeface="Arial" charset="0"/>
              <a:cs typeface="ＭＳ Ｐゴシック" charset="0"/>
            </a:endParaRPr>
          </a:p>
          <a:p>
            <a:pPr lvl="1"/>
            <a:r>
              <a:rPr lang="en-US" sz="2400" dirty="0" smtClean="0">
                <a:latin typeface="Arial" charset="0"/>
                <a:cs typeface="ＭＳ Ｐゴシック" charset="0"/>
              </a:rPr>
              <a:t> </a:t>
            </a:r>
            <a:r>
              <a:rPr lang="en-US" dirty="0" smtClean="0">
                <a:latin typeface="Arial" charset="0"/>
                <a:cs typeface="ＭＳ Ｐゴシック" charset="0"/>
              </a:rPr>
              <a:t>Business process </a:t>
            </a:r>
            <a:r>
              <a:rPr lang="en-US" dirty="0" err="1" smtClean="0">
                <a:latin typeface="Arial" charset="0"/>
                <a:cs typeface="ＭＳ Ｐゴシック" charset="0"/>
              </a:rPr>
              <a:t>modelling</a:t>
            </a:r>
            <a:endParaRPr lang="en-US" dirty="0">
              <a:latin typeface="Arial" charset="0"/>
              <a:cs typeface="ＭＳ Ｐゴシック" charset="0"/>
            </a:endParaRPr>
          </a:p>
          <a:p>
            <a:pPr lvl="2"/>
            <a:r>
              <a:rPr lang="en-US" dirty="0" err="1">
                <a:latin typeface="Arial" charset="0"/>
              </a:rPr>
              <a:t>M</a:t>
            </a:r>
            <a:r>
              <a:rPr lang="en-US" dirty="0" err="1" smtClean="0">
                <a:latin typeface="Arial" charset="0"/>
              </a:rPr>
              <a:t>odelling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and documenting processes</a:t>
            </a:r>
          </a:p>
          <a:p>
            <a:pPr lvl="2"/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dentifying </a:t>
            </a:r>
            <a:r>
              <a:rPr lang="en-US" dirty="0">
                <a:latin typeface="Arial" charset="0"/>
              </a:rPr>
              <a:t>bottlenecks and opportunities for improved effici</a:t>
            </a:r>
            <a:r>
              <a:rPr lang="en-US" sz="2000" dirty="0">
                <a:latin typeface="Arial" charset="0"/>
              </a:rPr>
              <a:t>ency</a:t>
            </a:r>
          </a:p>
          <a:p>
            <a:pPr lvl="1"/>
            <a:endParaRPr lang="en-US" sz="2400" dirty="0" smtClean="0">
              <a:latin typeface="Arial" charset="0"/>
            </a:endParaRPr>
          </a:p>
          <a:p>
            <a:pPr lvl="1"/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3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Improvement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Board</a:t>
            </a:r>
          </a:p>
          <a:p>
            <a:pPr lvl="1"/>
            <a:r>
              <a:rPr lang="en-US" dirty="0" smtClean="0"/>
              <a:t>Visibility of current work/priorities</a:t>
            </a:r>
          </a:p>
          <a:p>
            <a:pPr lvl="1"/>
            <a:r>
              <a:rPr lang="en-US" dirty="0" smtClean="0"/>
              <a:t>Maintaining focus on required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 descr="DSCF1355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133" y="2798784"/>
            <a:ext cx="6722533" cy="33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People and Culture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Diversity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28 economies 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30 languages</a:t>
            </a:r>
            <a:endParaRPr lang="en-US" dirty="0">
              <a:latin typeface="Arial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</a:rPr>
              <a:t>Training and </a:t>
            </a:r>
            <a:r>
              <a:rPr lang="en-US" dirty="0">
                <a:latin typeface="Arial" charset="0"/>
              </a:rPr>
              <a:t>d</a:t>
            </a:r>
            <a:r>
              <a:rPr lang="en-US" dirty="0" smtClean="0">
                <a:latin typeface="Arial" charset="0"/>
              </a:rPr>
              <a:t>evelopment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English conversation group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Lunch ‘n’ Learn program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Job specific training for technical currency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Self-education support</a:t>
            </a:r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RIR staff exchange program</a:t>
            </a:r>
          </a:p>
          <a:p>
            <a:pPr lvl="1"/>
            <a:r>
              <a:rPr lang="en-US" dirty="0" smtClean="0"/>
              <a:t>APNIC publications team member hosted by the RIPE NCC</a:t>
            </a:r>
          </a:p>
          <a:p>
            <a:pPr lvl="1"/>
            <a:r>
              <a:rPr lang="en-AU" dirty="0"/>
              <a:t>APNIC hosted a RIPE NCC communications specialist</a:t>
            </a:r>
            <a:endParaRPr lang="en-US" dirty="0">
              <a:latin typeface="Arial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People 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Culture – WH&amp;S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Preparation for Work Health &amp; Safety Act 2012</a:t>
            </a:r>
          </a:p>
          <a:p>
            <a:pPr lvl="1"/>
            <a:r>
              <a:rPr lang="en-US" dirty="0" smtClean="0">
                <a:latin typeface="Arial" charset="0"/>
              </a:rPr>
              <a:t>Policy and procedure review </a:t>
            </a:r>
          </a:p>
          <a:p>
            <a:pPr lvl="1"/>
            <a:r>
              <a:rPr lang="en-US" dirty="0" smtClean="0">
                <a:latin typeface="Arial" charset="0"/>
              </a:rPr>
              <a:t>Staff training </a:t>
            </a:r>
            <a:r>
              <a:rPr lang="en-US" dirty="0">
                <a:latin typeface="Arial" charset="0"/>
              </a:rPr>
              <a:t>and information sessions; online compliance register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Fire warden, CPR, and First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id training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8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People and Culture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Performance Management</a:t>
            </a:r>
            <a:endParaRPr lang="en-AU" dirty="0"/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Change from anniversary-based to bi-annual performance reviews in 2011</a:t>
            </a:r>
          </a:p>
          <a:p>
            <a:pPr lvl="1"/>
            <a:r>
              <a:rPr lang="en-US" dirty="0" smtClean="0">
                <a:latin typeface="Arial" charset="0"/>
              </a:rPr>
              <a:t>Six-monthly reviews in May/June</a:t>
            </a:r>
          </a:p>
          <a:p>
            <a:pPr lvl="1"/>
            <a:r>
              <a:rPr lang="en-US" dirty="0" smtClean="0">
                <a:latin typeface="Arial" charset="0"/>
              </a:rPr>
              <a:t>Annual reviews in Nov/Dec</a:t>
            </a:r>
          </a:p>
          <a:p>
            <a:pPr lvl="1"/>
            <a:r>
              <a:rPr lang="en-US" dirty="0" smtClean="0">
                <a:latin typeface="Arial" charset="0"/>
              </a:rPr>
              <a:t>Ensures moderation of results</a:t>
            </a:r>
          </a:p>
          <a:p>
            <a:pPr lvl="1"/>
            <a:r>
              <a:rPr lang="en-US" dirty="0" smtClean="0">
                <a:latin typeface="Arial" charset="0"/>
              </a:rPr>
              <a:t>Certainty for budget planning</a:t>
            </a:r>
          </a:p>
          <a:p>
            <a:pPr lvl="1"/>
            <a:r>
              <a:rPr lang="en-US" dirty="0" smtClean="0">
                <a:latin typeface="Arial" charset="0"/>
              </a:rPr>
              <a:t>Enables alignment of performance to operational planning priorities</a:t>
            </a: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Corporate Support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Arial" charset="0"/>
              </a:rPr>
              <a:t>Infrastructure</a:t>
            </a:r>
          </a:p>
          <a:p>
            <a:r>
              <a:rPr lang="en-AU" dirty="0" smtClean="0">
                <a:latin typeface="Arial" charset="0"/>
                <a:ea typeface="ＭＳ Ｐゴシック" charset="0"/>
                <a:cs typeface="ＭＳ Ｐゴシック" charset="0"/>
              </a:rPr>
              <a:t>Risk Management</a:t>
            </a:r>
          </a:p>
          <a:p>
            <a:r>
              <a:rPr lang="en-AU" dirty="0" smtClean="0">
                <a:latin typeface="Arial" charset="0"/>
              </a:rPr>
              <a:t>Resource Management</a:t>
            </a:r>
          </a:p>
          <a:p>
            <a:r>
              <a:rPr lang="en-AU" dirty="0" smtClean="0">
                <a:latin typeface="Arial" charset="0"/>
                <a:ea typeface="ＭＳ Ｐゴシック" charset="0"/>
                <a:cs typeface="ＭＳ Ｐゴシック" charset="0"/>
              </a:rPr>
              <a:t>Planning</a:t>
            </a:r>
          </a:p>
          <a:p>
            <a:r>
              <a:rPr lang="en-AU" dirty="0" smtClean="0">
                <a:latin typeface="Arial" charset="0"/>
              </a:rPr>
              <a:t>Process Improvement</a:t>
            </a:r>
          </a:p>
          <a:p>
            <a:r>
              <a:rPr lang="en-AU" dirty="0" smtClean="0">
                <a:latin typeface="Arial" charset="0"/>
                <a:ea typeface="ＭＳ Ｐゴシック" charset="0"/>
                <a:cs typeface="ＭＳ Ｐゴシック" charset="0"/>
              </a:rPr>
              <a:t>People and Culture</a:t>
            </a:r>
          </a:p>
          <a:p>
            <a:endParaRPr lang="en-AU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Infrastructure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office establishment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Contract finalization</a:t>
            </a:r>
            <a:endParaRPr lang="en-US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Service and </a:t>
            </a:r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aintenance </a:t>
            </a: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ontracts in place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Decommissioning old premises</a:t>
            </a:r>
          </a:p>
          <a:p>
            <a:r>
              <a:rPr lang="en-US" dirty="0" smtClean="0">
                <a:latin typeface="Arial" charset="0"/>
              </a:rPr>
              <a:t>Immediate benefits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On time and within budget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Secure facility</a:t>
            </a:r>
          </a:p>
          <a:p>
            <a:pPr lvl="1"/>
            <a:r>
              <a:rPr lang="en-US" dirty="0" smtClean="0">
                <a:latin typeface="Arial" charset="0"/>
              </a:rPr>
              <a:t>Collaborative environment</a:t>
            </a:r>
          </a:p>
          <a:p>
            <a:pPr lvl="1"/>
            <a:r>
              <a:rPr lang="en-US" dirty="0" smtClean="0">
                <a:latin typeface="Arial" charset="0"/>
              </a:rPr>
              <a:t>Adaptable to APNIC’s future requirements</a:t>
            </a:r>
          </a:p>
          <a:p>
            <a:pPr lvl="1"/>
            <a:endParaRPr lang="en-US" dirty="0" smtClean="0"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1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Infrastructure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Technical Office Support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Three</a:t>
            </a:r>
            <a:r>
              <a:rPr lang="en-US" dirty="0">
                <a:latin typeface="Arial" charset="0"/>
              </a:rPr>
              <a:t>-</a:t>
            </a:r>
            <a:r>
              <a:rPr lang="en-US" dirty="0" smtClean="0">
                <a:latin typeface="Arial" charset="0"/>
              </a:rPr>
              <a:t>site redundancy provides resilience for key Secretariat services</a:t>
            </a:r>
          </a:p>
          <a:p>
            <a:pPr lvl="1"/>
            <a:r>
              <a:rPr lang="en-US" dirty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mprovement in monitoring of services</a:t>
            </a:r>
          </a:p>
          <a:p>
            <a:pPr lvl="1"/>
            <a:r>
              <a:rPr lang="en-US" dirty="0">
                <a:latin typeface="Arial" charset="0"/>
              </a:rPr>
              <a:t>Continued 24/7 support for </a:t>
            </a:r>
            <a:r>
              <a:rPr lang="en-US" dirty="0" smtClean="0">
                <a:latin typeface="Arial" charset="0"/>
              </a:rPr>
              <a:t>Secretariat </a:t>
            </a:r>
            <a:r>
              <a:rPr lang="en-US" dirty="0">
                <a:latin typeface="Arial" charset="0"/>
              </a:rPr>
              <a:t>technical issues</a:t>
            </a:r>
          </a:p>
          <a:p>
            <a:pPr marL="457200" lvl="1" indent="0">
              <a:buNone/>
            </a:pPr>
            <a:endParaRPr lang="en-US" sz="2400" dirty="0" smtClean="0">
              <a:latin typeface="Arial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32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Risk Management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Insurance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Risk exposure workshops</a:t>
            </a:r>
          </a:p>
          <a:p>
            <a:pPr lvl="1"/>
            <a:r>
              <a:rPr lang="en-US" dirty="0">
                <a:latin typeface="Arial" charset="0"/>
              </a:rPr>
              <a:t>R</a:t>
            </a:r>
            <a:r>
              <a:rPr lang="en-US" dirty="0" smtClean="0">
                <a:latin typeface="Arial" charset="0"/>
              </a:rPr>
              <a:t>isk </a:t>
            </a:r>
            <a:r>
              <a:rPr lang="en-US" dirty="0">
                <a:latin typeface="Arial" charset="0"/>
              </a:rPr>
              <a:t>register </a:t>
            </a:r>
          </a:p>
          <a:p>
            <a:pPr lvl="1"/>
            <a:r>
              <a:rPr lang="en-US" dirty="0" smtClean="0">
                <a:latin typeface="Arial" charset="0"/>
              </a:rPr>
              <a:t>I</a:t>
            </a:r>
            <a:r>
              <a:rPr lang="en-US" dirty="0" smtClean="0">
                <a:latin typeface="Arial" charset="0"/>
                <a:ea typeface="ＭＳ Ｐゴシック" charset="0"/>
              </a:rPr>
              <a:t>nsurance </a:t>
            </a:r>
            <a:r>
              <a:rPr lang="en-US" dirty="0">
                <a:latin typeface="Arial" charset="0"/>
                <a:ea typeface="ＭＳ Ｐゴシック" charset="0"/>
              </a:rPr>
              <a:t>coverage and gap </a:t>
            </a:r>
            <a:r>
              <a:rPr lang="en-US" dirty="0" smtClean="0">
                <a:latin typeface="Arial" charset="0"/>
                <a:ea typeface="ＭＳ Ｐゴシック" charset="0"/>
              </a:rPr>
              <a:t>identification</a:t>
            </a:r>
            <a:endParaRPr lang="en-US" dirty="0">
              <a:latin typeface="Arial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400" dirty="0">
                <a:latin typeface="Arial" charset="0"/>
                <a:cs typeface="ＭＳ Ｐゴシック" charset="0"/>
              </a:rPr>
              <a:t>Legal</a:t>
            </a:r>
          </a:p>
          <a:p>
            <a:pPr lvl="1"/>
            <a:r>
              <a:rPr lang="en-US" dirty="0" smtClean="0">
                <a:latin typeface="Arial" charset="0"/>
              </a:rPr>
              <a:t>L</a:t>
            </a:r>
            <a:r>
              <a:rPr lang="en-US" dirty="0" smtClean="0">
                <a:latin typeface="Arial" charset="0"/>
                <a:ea typeface="ＭＳ Ｐゴシック" charset="0"/>
              </a:rPr>
              <a:t>egal representation</a:t>
            </a:r>
          </a:p>
          <a:p>
            <a:pPr lvl="1"/>
            <a:r>
              <a:rPr lang="en-US" dirty="0" smtClean="0">
                <a:latin typeface="Arial" charset="0"/>
              </a:rPr>
              <a:t>Focus on corporate governance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Knowledge management for legal issues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Contract management </a:t>
            </a:r>
          </a:p>
          <a:p>
            <a:pPr marL="457200" lvl="1" indent="0"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Risk Management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Business Continuity Planning (BCP)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Tested during flood crisis – Jan 2011</a:t>
            </a:r>
          </a:p>
          <a:p>
            <a:pPr lvl="1"/>
            <a:r>
              <a:rPr lang="en-US" dirty="0" smtClean="0">
                <a:latin typeface="Arial" charset="0"/>
              </a:rPr>
              <a:t>Regular scenario testing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BCP approach to all activities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Planned collaboration with RIPE NCC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Resource Management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ERM (Enterpris</a:t>
            </a:r>
            <a:r>
              <a:rPr lang="en-US" dirty="0" smtClean="0">
                <a:latin typeface="Arial" charset="0"/>
              </a:rPr>
              <a:t>e Resource </a:t>
            </a:r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anagement) System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Reduces complexity and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automates manual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processes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Replaces a range of standalone applications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Real-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time, flexible reporting 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Custom workflows, approvals,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audit trails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Single source of key organizational data</a:t>
            </a:r>
          </a:p>
          <a:p>
            <a:pPr marL="457200" lvl="1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Resource Management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New ERM functionality: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Financial and management </a:t>
            </a:r>
            <a:r>
              <a:rPr lang="en-US" dirty="0">
                <a:latin typeface="Arial" charset="0"/>
                <a:ea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</a:rPr>
              <a:t>ccounting</a:t>
            </a:r>
          </a:p>
          <a:p>
            <a:pPr lvl="1"/>
            <a:r>
              <a:rPr lang="en-US" dirty="0" smtClean="0">
                <a:latin typeface="Arial" charset="0"/>
              </a:rPr>
              <a:t>Procurement and asset </a:t>
            </a:r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anagement </a:t>
            </a:r>
          </a:p>
          <a:p>
            <a:pPr lvl="1"/>
            <a:r>
              <a:rPr lang="en-US" dirty="0" smtClean="0">
                <a:latin typeface="Arial" charset="0"/>
              </a:rPr>
              <a:t>Role-based reporting and dashboards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Activity/project </a:t>
            </a:r>
            <a:r>
              <a:rPr lang="en-US" dirty="0">
                <a:latin typeface="Arial" charset="0"/>
              </a:rPr>
              <a:t>c</a:t>
            </a:r>
            <a:r>
              <a:rPr lang="en-US" dirty="0" smtClean="0">
                <a:latin typeface="Arial" charset="0"/>
              </a:rPr>
              <a:t>osting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Interface with </a:t>
            </a:r>
            <a:r>
              <a:rPr lang="en-US" dirty="0" smtClean="0">
                <a:latin typeface="Arial" charset="0"/>
              </a:rPr>
              <a:t>APNIC’s internal systems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More to come, including:</a:t>
            </a:r>
          </a:p>
          <a:p>
            <a:pPr lvl="2"/>
            <a:r>
              <a:rPr lang="en-US" dirty="0">
                <a:latin typeface="Arial" charset="0"/>
              </a:rPr>
              <a:t>Travel and </a:t>
            </a:r>
            <a:r>
              <a:rPr lang="en-US" dirty="0" smtClean="0">
                <a:latin typeface="Arial" charset="0"/>
              </a:rPr>
              <a:t>expense </a:t>
            </a:r>
            <a:r>
              <a:rPr lang="en-US" dirty="0">
                <a:latin typeface="Arial" charset="0"/>
              </a:rPr>
              <a:t>m</a:t>
            </a:r>
            <a:r>
              <a:rPr lang="en-US" dirty="0" smtClean="0">
                <a:latin typeface="Arial" charset="0"/>
              </a:rPr>
              <a:t>anagement</a:t>
            </a:r>
          </a:p>
          <a:p>
            <a:pPr lvl="2"/>
            <a:r>
              <a:rPr lang="en-US" dirty="0">
                <a:latin typeface="Arial" charset="0"/>
              </a:rPr>
              <a:t>HR and </a:t>
            </a:r>
            <a:r>
              <a:rPr lang="en-US" dirty="0" smtClean="0">
                <a:latin typeface="Arial" charset="0"/>
              </a:rPr>
              <a:t>Payroll</a:t>
            </a:r>
          </a:p>
          <a:p>
            <a:pPr lvl="2"/>
            <a:r>
              <a:rPr lang="en-US" dirty="0" smtClean="0">
                <a:latin typeface="Arial" charset="0"/>
              </a:rPr>
              <a:t>CRM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Planning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Full operational planning process in 2011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Survey report and EC strategic vision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Internal organizational </a:t>
            </a:r>
            <a:r>
              <a:rPr lang="en-US" dirty="0">
                <a:latin typeface="Arial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cs typeface="ＭＳ Ｐゴシック" charset="0"/>
              </a:rPr>
              <a:t>ssessments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Review of environment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Analysis of strengths and </a:t>
            </a:r>
            <a:r>
              <a:rPr lang="en-US" dirty="0">
                <a:latin typeface="Arial" charset="0"/>
                <a:cs typeface="ＭＳ Ｐゴシック" charset="0"/>
              </a:rPr>
              <a:t>w</a:t>
            </a:r>
            <a:r>
              <a:rPr lang="en-US" dirty="0" smtClean="0">
                <a:latin typeface="Arial" charset="0"/>
                <a:cs typeface="ＭＳ Ｐゴシック" charset="0"/>
              </a:rPr>
              <a:t>eaknesses</a:t>
            </a: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Budget constraints</a:t>
            </a:r>
            <a:endParaRPr lang="en-US" dirty="0">
              <a:latin typeface="Arial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Clear </a:t>
            </a:r>
            <a:r>
              <a:rPr lang="en-US" dirty="0" smtClean="0">
                <a:latin typeface="Arial" charset="0"/>
              </a:rPr>
              <a:t>priorities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for 2012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  <a:cs typeface="ＭＳ Ｐゴシック" charset="0"/>
              </a:rPr>
              <a:t>Defined at all levels and incorporated into individual and team KPI’s</a:t>
            </a:r>
          </a:p>
          <a:p>
            <a:pPr lvl="2"/>
            <a:r>
              <a:rPr lang="en-US" dirty="0" smtClean="0">
                <a:latin typeface="Arial" charset="0"/>
                <a:cs typeface="ＭＳ Ｐゴシック" charset="0"/>
              </a:rPr>
              <a:t>Regular review at strategic ELT meetings</a:t>
            </a: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2F18A4-ED93-064D-A6B8-0C72D8C53A6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38507"/>
      </p:ext>
    </p:extLst>
  </p:cSld>
  <p:clrMapOvr>
    <a:masterClrMapping/>
  </p:clrMapOvr>
</p:sld>
</file>

<file path=ppt/theme/theme1.xml><?xml version="1.0" encoding="utf-8"?>
<a:theme xmlns:a="http://schemas.openxmlformats.org/drawingml/2006/main" name="Orange APNIC Theme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 PowerPoint Template.potx</Template>
  <TotalTime>4752</TotalTime>
  <Words>524</Words>
  <Application>Microsoft Macintosh PowerPoint</Application>
  <PresentationFormat>On-screen Show (4:3)</PresentationFormat>
  <Paragraphs>130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Orange APNIC Theme</vt:lpstr>
      <vt:lpstr>Corporate Support</vt:lpstr>
      <vt:lpstr>Corporate Support</vt:lpstr>
      <vt:lpstr>Infrastructure</vt:lpstr>
      <vt:lpstr>Infrastructure</vt:lpstr>
      <vt:lpstr>Risk Management</vt:lpstr>
      <vt:lpstr>Risk Management</vt:lpstr>
      <vt:lpstr>Resource Management</vt:lpstr>
      <vt:lpstr>Resource Management</vt:lpstr>
      <vt:lpstr>Planning</vt:lpstr>
      <vt:lpstr>Process Improvement</vt:lpstr>
      <vt:lpstr>Process Improvement </vt:lpstr>
      <vt:lpstr>People and Culture</vt:lpstr>
      <vt:lpstr>People and Culture</vt:lpstr>
      <vt:lpstr>People and Culture – WH&amp;S</vt:lpstr>
      <vt:lpstr>People and Culture</vt:lpstr>
      <vt:lpstr>Thank You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 Powney</dc:creator>
  <cp:lastModifiedBy>Samantha Marks</cp:lastModifiedBy>
  <cp:revision>57</cp:revision>
  <cp:lastPrinted>2012-02-23T05:08:27Z</cp:lastPrinted>
  <dcterms:created xsi:type="dcterms:W3CDTF">2011-11-17T02:15:04Z</dcterms:created>
  <dcterms:modified xsi:type="dcterms:W3CDTF">2012-03-02T06:17:01Z</dcterms:modified>
</cp:coreProperties>
</file>