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13"/>
  </p:notesMasterIdLst>
  <p:sldIdLst>
    <p:sldId id="256" r:id="rId2"/>
    <p:sldId id="421" r:id="rId3"/>
    <p:sldId id="423" r:id="rId4"/>
    <p:sldId id="426" r:id="rId5"/>
    <p:sldId id="417" r:id="rId6"/>
    <p:sldId id="431" r:id="rId7"/>
    <p:sldId id="418" r:id="rId8"/>
    <p:sldId id="428" r:id="rId9"/>
    <p:sldId id="432" r:id="rId10"/>
    <p:sldId id="424" r:id="rId11"/>
    <p:sldId id="42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2E8"/>
    <a:srgbClr val="5D8BA4"/>
    <a:srgbClr val="5F5F5F"/>
    <a:srgbClr val="777777"/>
    <a:srgbClr val="B2B2B2"/>
    <a:srgbClr val="0098C3"/>
    <a:srgbClr val="17AC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64" autoAdjust="0"/>
  </p:normalViewPr>
  <p:slideViewPr>
    <p:cSldViewPr>
      <p:cViewPr varScale="1">
        <p:scale>
          <a:sx n="72" d="100"/>
          <a:sy n="72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00E8D0-536C-4E30-BFB3-C31623CF1A7B}" type="datetime1">
              <a:rPr lang="en-US"/>
              <a:pPr>
                <a:defRPr/>
              </a:pPr>
              <a:t>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4AAC44-AC97-421F-9406-D0CA57CDF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804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FE5CEE-9A16-42AA-ABF8-A7EFF2FC9B8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And, back to Vancouver in Spring</a:t>
            </a:r>
            <a:r>
              <a:rPr lang="en-US" baseline="0" dirty="0" smtClean="0">
                <a:ea typeface="ＭＳ Ｐゴシック" charset="-128"/>
              </a:rPr>
              <a:t> 2012 (contract signed as of 17 Feb. 2011)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B00E1-7AAF-42D3-96E0-F21E52F7F7A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High level focus, more on these items</a:t>
            </a:r>
            <a:r>
              <a:rPr lang="en-US" baseline="0" dirty="0" smtClean="0">
                <a:ea typeface="ＭＳ Ｐゴシック" pitchFamily="29" charset="-128"/>
                <a:cs typeface="ＭＳ Ｐゴシック" pitchFamily="29" charset="-128"/>
              </a:rPr>
              <a:t> on following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ARIN Online</a:t>
            </a:r>
            <a:r>
              <a:rPr lang="en-US" baseline="0" dirty="0" smtClean="0">
                <a:ea typeface="ＭＳ Ｐゴシック" pitchFamily="29" charset="-128"/>
                <a:cs typeface="ＭＳ Ｐゴシック" pitchFamily="29" charset="-128"/>
              </a:rPr>
              <a:t> -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moving to online services via secure login, phasing out email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59999-560A-422B-8785-0D5C8BD6E50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2010-12 and 2010-1 implemented in January</a:t>
            </a:r>
            <a:r>
              <a:rPr lang="en-US" baseline="0" dirty="0" smtClean="0">
                <a:ea typeface="ＭＳ Ｐゴシック" charset="-128"/>
              </a:rPr>
              <a:t> 2011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2010-8</a:t>
            </a:r>
            <a:r>
              <a:rPr lang="en-US" baseline="0" dirty="0" smtClean="0">
                <a:ea typeface="ＭＳ Ｐゴシック" charset="-128"/>
              </a:rPr>
              <a:t> in March 2011</a:t>
            </a:r>
          </a:p>
          <a:p>
            <a:r>
              <a:rPr lang="en-US" baseline="0" dirty="0" smtClean="0">
                <a:ea typeface="ＭＳ Ｐゴシック" charset="-128"/>
              </a:rPr>
              <a:t>2010-14 TBD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C5EE82-F94A-4941-8B06-86CEE98DF13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131 is draft</a:t>
            </a:r>
            <a:r>
              <a:rPr lang="en-US" baseline="0" dirty="0" smtClean="0"/>
              <a:t> </a:t>
            </a:r>
            <a:r>
              <a:rPr lang="en-US" dirty="0" smtClean="0"/>
              <a:t>text from the AC,</a:t>
            </a:r>
            <a:r>
              <a:rPr lang="en-US" baseline="0" dirty="0" smtClean="0"/>
              <a:t> AC still working on text, prop-131 will be on list and go to PPM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AAC44-AC97-421F-9406-D0CA57CDFC5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cov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 userDrawn="1"/>
        </p:nvCxnSpPr>
        <p:spPr>
          <a:xfrm>
            <a:off x="1219200" y="4878388"/>
            <a:ext cx="6934200" cy="1587"/>
          </a:xfrm>
          <a:prstGeom prst="line">
            <a:avLst/>
          </a:prstGeom>
          <a:ln w="31750" cap="flat" cmpd="sng" algn="ctr">
            <a:solidFill>
              <a:srgbClr val="05183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5C46-D74F-47E4-871F-B22B86B80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B0D9-73F8-4447-823A-F2E0DB020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8DDA-856C-44B2-94F5-B3A50AC70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AC7-0FCE-459E-A39A-9E6AB562143D}" type="datetime1">
              <a:rPr lang="en-US"/>
              <a:pPr>
                <a:defRPr/>
              </a:pPr>
              <a:t>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CB63-F599-4688-8F51-564ABA440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92E3-B618-4F50-B914-4879721D0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0B3A-4283-405C-ACB6-318513DCF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45E8-04F3-481C-8D39-F35E32FB3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8ACC4-EBD6-47B7-8D6A-426BC0829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695C-15BD-470B-A527-4CEBEBE09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WP_template_botto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1638"/>
            <a:ext cx="9144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A37C-D67D-4CC5-BB7C-9BF3EE20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9563E4-4B8F-4F0B-8453-35074A1F6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  <p:sldLayoutId id="2147485817" r:id="rId2"/>
    <p:sldLayoutId id="2147485818" r:id="rId3"/>
    <p:sldLayoutId id="2147485819" r:id="rId4"/>
    <p:sldLayoutId id="2147485820" r:id="rId5"/>
    <p:sldLayoutId id="2147485821" r:id="rId6"/>
    <p:sldLayoutId id="2147485822" r:id="rId7"/>
    <p:sldLayoutId id="2147485823" r:id="rId8"/>
    <p:sldLayoutId id="2147485824" r:id="rId9"/>
    <p:sldLayoutId id="2147485825" r:id="rId10"/>
    <p:sldLayoutId id="21474858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pki-pilot.arin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143000" y="5029200"/>
            <a:ext cx="70104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100" dirty="0" smtClean="0">
                <a:solidFill>
                  <a:srgbClr val="05183A"/>
                </a:solidFill>
                <a:latin typeface="Century Gothic" charset="0"/>
              </a:rPr>
              <a:t>John Curran</a:t>
            </a:r>
            <a:endParaRPr lang="en-US" sz="3100" dirty="0">
              <a:solidFill>
                <a:srgbClr val="05183A"/>
              </a:solidFill>
              <a:latin typeface="Century Gothic" charset="0"/>
            </a:endParaRPr>
          </a:p>
          <a:p>
            <a:r>
              <a:rPr lang="en-US" dirty="0" smtClean="0">
                <a:solidFill>
                  <a:srgbClr val="05183A"/>
                </a:solidFill>
                <a:latin typeface="Century Gothic" charset="0"/>
              </a:rPr>
              <a:t>APNIC 31</a:t>
            </a:r>
            <a:endParaRPr lang="en-US" dirty="0">
              <a:solidFill>
                <a:srgbClr val="05183A"/>
              </a:solidFill>
              <a:latin typeface="Century Gothic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ARIN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ARIN Meetings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95400"/>
            <a:ext cx="4383894" cy="4913631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200"/>
            <a:ext cx="429786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5" descr="C:\Documents and Settings\leslien\Local Settings\Temporary Internet Files\Content.IE5\P9WIMAOI\MPj043953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248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2011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dirty="0" smtClean="0"/>
              <a:t>Continue development and integration of web-based system (ARIN Online)</a:t>
            </a:r>
          </a:p>
          <a:p>
            <a:r>
              <a:rPr lang="en-US" dirty="0" smtClean="0"/>
              <a:t>Outreach on IPv6 adoption</a:t>
            </a:r>
          </a:p>
          <a:p>
            <a:r>
              <a:rPr lang="en-US" dirty="0" smtClean="0"/>
              <a:t>DNSSEC and RPKI</a:t>
            </a:r>
          </a:p>
          <a:p>
            <a:r>
              <a:rPr lang="en-US" dirty="0" smtClean="0"/>
              <a:t>Continue participation in Internet Governance forums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Facing Development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/>
          <a:lstStyle/>
          <a:p>
            <a:r>
              <a:rPr lang="en-US" sz="2800" dirty="0" smtClean="0"/>
              <a:t>WHOIS-RWS deployed in June 2010</a:t>
            </a:r>
          </a:p>
          <a:p>
            <a:r>
              <a:rPr lang="en-US" sz="2800" dirty="0" smtClean="0"/>
              <a:t>ARIN Online development progressing steadily</a:t>
            </a:r>
          </a:p>
          <a:p>
            <a:r>
              <a:rPr lang="en-US" sz="2800" dirty="0" smtClean="0"/>
              <a:t>DNSSEC</a:t>
            </a:r>
          </a:p>
          <a:p>
            <a:pPr lvl="1"/>
            <a:r>
              <a:rPr lang="en-US" sz="2400" dirty="0" smtClean="0"/>
              <a:t>Now signing zones</a:t>
            </a:r>
          </a:p>
          <a:p>
            <a:pPr lvl="1"/>
            <a:r>
              <a:rPr lang="en-US" sz="2400" dirty="0" smtClean="0"/>
              <a:t>Interfaces to allow insertion of DS records coming end of Q1 2011</a:t>
            </a:r>
          </a:p>
          <a:p>
            <a:r>
              <a:rPr lang="en-US" sz="2800" dirty="0" smtClean="0"/>
              <a:t>RPKI</a:t>
            </a:r>
          </a:p>
          <a:p>
            <a:pPr lvl="1"/>
            <a:r>
              <a:rPr lang="en-US" sz="2400" dirty="0" smtClean="0"/>
              <a:t>Rolling out production service in Summer of 2011*</a:t>
            </a:r>
          </a:p>
          <a:p>
            <a:pPr lvl="1"/>
            <a:r>
              <a:rPr lang="en-US" sz="2400" dirty="0" smtClean="0">
                <a:latin typeface="Century Gothic" charset="0"/>
                <a:cs typeface="Century Gothic" charset="0"/>
              </a:rPr>
              <a:t>Pilot available at </a:t>
            </a:r>
            <a:r>
              <a:rPr lang="en-US" sz="2400" dirty="0" smtClean="0">
                <a:solidFill>
                  <a:srgbClr val="0098C3"/>
                </a:solidFill>
                <a:latin typeface="Century Gothic" charset="0"/>
                <a:cs typeface="Century Gothic" charset="0"/>
                <a:hlinkClick r:id="rId3"/>
              </a:rPr>
              <a:t>http://rpki-pilot.arin.net</a:t>
            </a:r>
            <a:endParaRPr lang="en-US" sz="2400" dirty="0" smtClean="0">
              <a:solidFill>
                <a:srgbClr val="0098C3"/>
              </a:solidFill>
              <a:latin typeface="Century Gothic" charset="0"/>
              <a:cs typeface="Century Gothic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98C3"/>
                </a:solidFill>
                <a:latin typeface="Century Gothic" charset="0"/>
              </a:rPr>
              <a:t>*Pending Board Approval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458200" cy="944562"/>
          </a:xfrm>
        </p:spPr>
        <p:txBody>
          <a:bodyPr/>
          <a:lstStyle/>
          <a:p>
            <a:r>
              <a:rPr lang="en-US" sz="4200" dirty="0" smtClean="0">
                <a:latin typeface="Century Gothic" charset="0"/>
                <a:cs typeface="Century Gothic" charset="0"/>
              </a:rPr>
              <a:t>2011 Outreach Events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096000" cy="5867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Century Gothic" charset="0"/>
                <a:cs typeface="Century Gothic" charset="0"/>
              </a:rPr>
              <a:t>Ongoing participation in various local, national and international forums, focus on IPv4 depletion and IPv6 adoption. Events include: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CES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Pacific Telecom Conference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Cable Labs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Joint Techs / Internet2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ICT </a:t>
            </a:r>
            <a:r>
              <a:rPr lang="en-US" sz="1800" dirty="0" err="1" smtClean="0">
                <a:latin typeface="Century Gothic" charset="0"/>
                <a:cs typeface="Century Gothic" charset="0"/>
              </a:rPr>
              <a:t>roadshow</a:t>
            </a:r>
            <a:r>
              <a:rPr lang="en-US" sz="1800" dirty="0" smtClean="0">
                <a:latin typeface="Century Gothic" charset="0"/>
                <a:cs typeface="Century Gothic" charset="0"/>
              </a:rPr>
              <a:t> events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TTVN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IT Roadmap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Game Developers Conference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Enterprise Connect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Satellite 2011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Rocky Mountain IPv6 Summit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Interop</a:t>
            </a:r>
            <a:endParaRPr lang="en-US" sz="1800" dirty="0" smtClean="0">
              <a:latin typeface="Century Gothic" charset="0"/>
              <a:cs typeface="Century Gothic" charset="0"/>
            </a:endParaRP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CANTO</a:t>
            </a:r>
          </a:p>
          <a:p>
            <a:pPr lvl="1"/>
            <a:r>
              <a:rPr lang="en-US" sz="1800" dirty="0" smtClean="0">
                <a:latin typeface="Century Gothic" charset="0"/>
                <a:cs typeface="Century Gothic" charset="0"/>
              </a:rPr>
              <a:t>FOSE </a:t>
            </a:r>
          </a:p>
          <a:p>
            <a:pPr lvl="1"/>
            <a:r>
              <a:rPr lang="en-US" sz="1800" dirty="0" err="1" smtClean="0">
                <a:latin typeface="Century Gothic" charset="0"/>
                <a:cs typeface="Century Gothic" charset="0"/>
              </a:rPr>
              <a:t>HostingCON</a:t>
            </a:r>
            <a:endParaRPr lang="en-US" sz="1800" dirty="0" smtClean="0">
              <a:latin typeface="Century Gothic" charset="0"/>
              <a:cs typeface="Century Gothic" charset="0"/>
            </a:endParaRPr>
          </a:p>
        </p:txBody>
      </p:sp>
      <p:pic>
        <p:nvPicPr>
          <p:cNvPr id="4" name="Picture 3" descr="IMG_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72" y="228600"/>
            <a:ext cx="276633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Recently Implemented Policy</a:t>
            </a:r>
            <a:endParaRPr lang="en-US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ARIN-2010-1:</a:t>
            </a:r>
            <a:r>
              <a:rPr lang="en-US" sz="2400" dirty="0" smtClean="0"/>
              <a:t> </a:t>
            </a:r>
            <a:r>
              <a:rPr lang="en-US" sz="2400" b="1" dirty="0" smtClean="0"/>
              <a:t>Waiting List for Unmet IPv4 Requests</a:t>
            </a:r>
          </a:p>
          <a:p>
            <a:pPr lvl="1"/>
            <a:r>
              <a:rPr lang="en-US" sz="2400" dirty="0" smtClean="0">
                <a:latin typeface="Century Gothic" charset="0"/>
                <a:cs typeface="Century Gothic" charset="0"/>
              </a:rPr>
              <a:t>“ARIN will make each allocation and assignment as a single continuous range of addresses”</a:t>
            </a:r>
          </a:p>
          <a:p>
            <a:pPr lvl="1"/>
            <a:r>
              <a:rPr lang="en-US" sz="2400" dirty="0" smtClean="0">
                <a:latin typeface="Century Gothic" charset="0"/>
                <a:cs typeface="Century Gothic" charset="0"/>
              </a:rPr>
              <a:t>Unused space must be returned to ARIN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ARIN-2010-12: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 IPv6 Subsequent Allocation</a:t>
            </a:r>
          </a:p>
          <a:p>
            <a:pPr marL="914400" lvl="1" indent="-457200"/>
            <a:r>
              <a:rPr lang="en-US" sz="2400" dirty="0" smtClean="0">
                <a:latin typeface="Century Gothic" charset="0"/>
                <a:cs typeface="Century Gothic" charset="0"/>
              </a:rPr>
              <a:t>“Subsequent allocations will also be considered for deployments that cannot be accommodated by, nor were accounted for, under the initial allocation.” </a:t>
            </a:r>
          </a:p>
          <a:p>
            <a:pPr>
              <a:buNone/>
            </a:pPr>
            <a:endParaRPr lang="en-US" dirty="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020762"/>
          </a:xfrm>
        </p:spPr>
        <p:txBody>
          <a:bodyPr/>
          <a:lstStyle/>
          <a:p>
            <a:r>
              <a:rPr lang="en-US" dirty="0" smtClean="0">
                <a:latin typeface="Century Gothic" charset="0"/>
                <a:cs typeface="Century Gothic" charset="0"/>
              </a:rPr>
              <a:t>Soon to be Implemented</a:t>
            </a:r>
            <a:endParaRPr lang="en-US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ARIN-2010-8:</a:t>
            </a:r>
            <a:r>
              <a:rPr lang="en-US" sz="2400" dirty="0" smtClean="0"/>
              <a:t> </a:t>
            </a:r>
            <a:r>
              <a:rPr lang="en-US" sz="2400" b="1" dirty="0" smtClean="0"/>
              <a:t>Rework of IPv6 assignment criteria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Nibble boundary assignments based on site counts. Starts with /48 for one to twelve sites, then /44 for 13-192 sites, etc.</a:t>
            </a:r>
          </a:p>
          <a:p>
            <a:pPr lvl="1"/>
            <a:r>
              <a:rPr lang="en-US" sz="2000" dirty="0" smtClean="0"/>
              <a:t>“A site is a discrete location that is part of an organization’s network.”</a:t>
            </a:r>
            <a:endParaRPr lang="en-US" sz="2000" dirty="0" smtClean="0">
              <a:latin typeface="Century Gothic" charset="0"/>
              <a:cs typeface="Century Gothic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ARIN-2010-14: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 Standardize IP Reassignment Registration Requirements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Expands “cable IPv4 allocation policy” to all ISPs with residential/DHCP-type customers (lowers utilization threshold, increases utilization information requirements).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Requires SWIP for /64 and larger static reassignments.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0000"/>
                </a:solidFill>
                <a:latin typeface="Century Gothic" pitchFamily="-109" charset="0"/>
                <a:ea typeface="ＭＳ Ｐゴシック" pitchFamily="-109" charset="-128"/>
              </a:rPr>
              <a:t>Draft Policy Discussions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724400"/>
          </a:xfrm>
        </p:spPr>
        <p:txBody>
          <a:bodyPr/>
          <a:lstStyle/>
          <a:p>
            <a:pPr marL="514350" indent="-457200"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ARIN-2011-1: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Globally Coordinated Transfer Policy 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Allows transfers to/from ARIN region</a:t>
            </a:r>
          </a:p>
          <a:p>
            <a:pPr marL="514350" indent="-457200"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ARIN-2011-2: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Protecting Number Resources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Directs ARIN to go after abandoned/fraudulently obtained resources</a:t>
            </a:r>
          </a:p>
          <a:p>
            <a:pPr marL="514350" indent="-457200"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ARIN-2011-3: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Better IPv6 Allocations for ISPs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Makes it easier to get larger blocks of IPv6 space</a:t>
            </a:r>
          </a:p>
          <a:p>
            <a:pPr marL="514350" indent="-457200"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ARIN-2011-4: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Reserved Pool for Critical Infrastructure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Reserves a v4 /16 for critical infrastructure</a:t>
            </a:r>
          </a:p>
          <a:p>
            <a:pPr marL="514350" indent="-457200"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ARIN-2011-5: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Shared Transition Space for IPv4 Address Extension</a:t>
            </a:r>
          </a:p>
          <a:p>
            <a:pPr marL="914400" lvl="1" indent="-457200"/>
            <a:r>
              <a:rPr lang="en-US" sz="2000" dirty="0" smtClean="0">
                <a:latin typeface="Century Gothic" charset="0"/>
                <a:cs typeface="Century Gothic" charset="0"/>
              </a:rPr>
              <a:t>Allocates a v4 /10 for ISPs to share (</a:t>
            </a:r>
            <a:r>
              <a:rPr lang="en-US" sz="2000" dirty="0" err="1" smtClean="0">
                <a:latin typeface="Century Gothic" charset="0"/>
                <a:cs typeface="Century Gothic" charset="0"/>
              </a:rPr>
              <a:t>eg</a:t>
            </a:r>
            <a:r>
              <a:rPr lang="en-US" sz="2000" dirty="0" smtClean="0">
                <a:latin typeface="Century Gothic" charset="0"/>
                <a:cs typeface="Century Gothic" charset="0"/>
              </a:rPr>
              <a:t>. NAT444)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Policy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399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ARIN-prop-126</a:t>
            </a:r>
            <a:r>
              <a:rPr lang="en-US" dirty="0" smtClean="0"/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Compliance Requirement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Directs ARIN to remove DNS services from ISPs that do not properly register reassignment information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ARIN-prop-131</a:t>
            </a:r>
            <a:r>
              <a:rPr lang="en-US" dirty="0" smtClean="0"/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Section X.X. Legacy Addresses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“All IPv4 addresses returned to, recovered, or revoked by ARIN will be made available for registration and distribution in the ARIN region within 30 days.”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ARIN-prop-132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ISP Sub-assignments Do Not Require Specific Customer Relationships 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Regarding reassignments… “An ISP is solely responsible for determining whether an organization is a customer…”</a:t>
            </a:r>
          </a:p>
          <a:p>
            <a:pPr lvl="1"/>
            <a:endParaRPr lang="en-US" sz="2000" dirty="0" smtClean="0">
              <a:latin typeface="Century Gothic" charset="0"/>
              <a:cs typeface="Century Gothic" charset="0"/>
            </a:endParaRPr>
          </a:p>
          <a:p>
            <a:pPr lvl="1"/>
            <a:endParaRPr lang="en-US" sz="2000" dirty="0" smtClean="0">
              <a:latin typeface="Century Gothic" charset="0"/>
              <a:cs typeface="Century Gothic" charset="0"/>
            </a:endParaRPr>
          </a:p>
          <a:p>
            <a:pPr lvl="1"/>
            <a:endParaRPr lang="en-US" sz="2000" b="1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New Policy Proposals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399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ARIN-prop-133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No Volunteer Services on Behalf of Unaffiliated Address Blocks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“Except in the specific circumstances described by this policy, ARIN will not provide any services for any organization and/or address block. This includes without limitation all directory services,  reverse mapping services, and future services that may be provided to the community.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ARIN-prop-134</a:t>
            </a:r>
            <a:r>
              <a:rPr lang="en-US" sz="2400" b="1" dirty="0" smtClean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Identification of Legitimate Address Holders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Establishes criteria for determining whether an organization is the legitimate address holder for a given IP address block.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  <a:latin typeface="Century Gothic" charset="0"/>
                <a:cs typeface="Century Gothic" charset="0"/>
              </a:rPr>
              <a:t>ARIN-prop-135</a:t>
            </a:r>
            <a:r>
              <a:rPr lang="en-US" sz="2400" b="1" dirty="0" smtClean="0">
                <a:solidFill>
                  <a:srgbClr val="FF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Clarification of draft policy 2009-3</a:t>
            </a:r>
          </a:p>
          <a:p>
            <a:pPr lvl="1"/>
            <a:r>
              <a:rPr lang="en-US" sz="2000" dirty="0" smtClean="0">
                <a:latin typeface="Century Gothic" charset="0"/>
                <a:cs typeface="Century Gothic" charset="0"/>
              </a:rPr>
              <a:t>Tells ARIN to not return address space to IANA.</a:t>
            </a:r>
            <a:endParaRPr lang="en-US" sz="2000" dirty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4843</TotalTime>
  <Words>656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ARIN Update</vt:lpstr>
      <vt:lpstr>2011 Focus</vt:lpstr>
      <vt:lpstr>Public Facing Development Efforts</vt:lpstr>
      <vt:lpstr>2011 Outreach Events</vt:lpstr>
      <vt:lpstr>Recently Implemented Policy</vt:lpstr>
      <vt:lpstr>Soon to be Implemented</vt:lpstr>
      <vt:lpstr>Draft Policy Discussions</vt:lpstr>
      <vt:lpstr>New Policy Proposals</vt:lpstr>
      <vt:lpstr>New Policy Proposals (cont.)</vt:lpstr>
      <vt:lpstr>ARIN Meetings</vt:lpstr>
      <vt:lpstr>Slide 11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lawsonp</dc:creator>
  <cp:lastModifiedBy>Einar Bohlin</cp:lastModifiedBy>
  <cp:revision>554</cp:revision>
  <dcterms:created xsi:type="dcterms:W3CDTF">2010-08-27T00:30:51Z</dcterms:created>
  <dcterms:modified xsi:type="dcterms:W3CDTF">2011-02-21T01:51:20Z</dcterms:modified>
</cp:coreProperties>
</file>