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8" r:id="rId9"/>
    <p:sldId id="265" r:id="rId10"/>
    <p:sldId id="266" r:id="rId11"/>
    <p:sldId id="272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style val="26"/>
  <c:chart>
    <c:title>
      <c:tx>
        <c:rich>
          <a:bodyPr/>
          <a:lstStyle/>
          <a:p>
            <a:pPr>
              <a:defRPr lang="en-AU"/>
            </a:pPr>
            <a:r>
              <a:rPr lang="en-AU" dirty="0" smtClean="0"/>
              <a:t>IP address delegation count</a:t>
            </a:r>
            <a:endParaRPr lang="en-A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1045</c:v>
                </c:pt>
                <c:pt idx="1">
                  <c:v>1041</c:v>
                </c:pt>
                <c:pt idx="2">
                  <c:v>1384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164</c:v>
                </c:pt>
                <c:pt idx="1">
                  <c:v>175</c:v>
                </c:pt>
                <c:pt idx="2">
                  <c:v>652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ASN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471</c:v>
                </c:pt>
                <c:pt idx="1">
                  <c:v>492</c:v>
                </c:pt>
                <c:pt idx="2">
                  <c:v>540</c:v>
                </c:pt>
              </c:numCache>
            </c:numRef>
          </c:val>
        </c:ser>
        <c:axId val="71372800"/>
        <c:axId val="71374720"/>
      </c:barChart>
      <c:catAx>
        <c:axId val="71372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 dirty="0" smtClean="0"/>
                  <a:t>Year</a:t>
                </a:r>
                <a:endParaRPr lang="en-AU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71374720"/>
        <c:crosses val="autoZero"/>
        <c:auto val="1"/>
        <c:lblAlgn val="ctr"/>
        <c:lblOffset val="100"/>
      </c:catAx>
      <c:valAx>
        <c:axId val="71374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 dirty="0" smtClean="0"/>
                  <a:t>Number</a:t>
                </a:r>
                <a:r>
                  <a:rPr lang="en-AU" baseline="0" dirty="0" smtClean="0"/>
                  <a:t> of delegations</a:t>
                </a:r>
                <a:endParaRPr lang="en-AU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71372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AU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AU"/>
            </a:pPr>
            <a:r>
              <a:rPr lang="en-AU"/>
              <a:t>IP address delegation size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dLbls>
            <c:txPr>
              <a:bodyPr/>
              <a:lstStyle/>
              <a:p>
                <a:pPr>
                  <a:defRPr lang="en-AU"/>
                </a:pPr>
                <a:endParaRPr lang="en-US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_-* #,##0_-;\-* #,##0_-;_-* "-"??_-;_-@_-</c:formatCode>
                <c:ptCount val="3"/>
                <c:pt idx="0">
                  <c:v>88.168999999999983</c:v>
                </c:pt>
                <c:pt idx="1">
                  <c:v>87.114000000000004</c:v>
                </c:pt>
                <c:pt idx="2">
                  <c:v>120.925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dLbls>
            <c:txPr>
              <a:bodyPr/>
              <a:lstStyle/>
              <a:p>
                <a:pPr>
                  <a:defRPr lang="en-AU"/>
                </a:pPr>
                <a:endParaRPr lang="en-US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_-* #,##0_-;\-* #,##0_-;_-* "-"??_-;_-@_-</c:formatCode>
                <c:ptCount val="3"/>
                <c:pt idx="0">
                  <c:v>9.5027929687500006</c:v>
                </c:pt>
                <c:pt idx="1">
                  <c:v>11.52647265625</c:v>
                </c:pt>
                <c:pt idx="2">
                  <c:v>212.40265234374999</c:v>
                </c:pt>
              </c:numCache>
            </c:numRef>
          </c:val>
        </c:ser>
        <c:axId val="75644288"/>
        <c:axId val="75654656"/>
      </c:barChart>
      <c:catAx>
        <c:axId val="75644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75654656"/>
        <c:crosses val="autoZero"/>
        <c:auto val="1"/>
        <c:lblAlgn val="ctr"/>
        <c:lblOffset val="100"/>
      </c:catAx>
      <c:valAx>
        <c:axId val="75654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 dirty="0"/>
                  <a:t>Number of hosts (IPv4) or </a:t>
                </a:r>
              </a:p>
              <a:p>
                <a:pPr>
                  <a:defRPr lang="en-AU"/>
                </a:pPr>
                <a:r>
                  <a:rPr lang="en-AU" dirty="0" smtClean="0"/>
                  <a:t>/48 </a:t>
                </a:r>
                <a:r>
                  <a:rPr lang="en-AU" dirty="0"/>
                  <a:t>network (IPv6) in millions</a:t>
                </a:r>
              </a:p>
            </c:rich>
          </c:tx>
          <c:layout/>
        </c:title>
        <c:numFmt formatCode="_-* #,##0_-;\-* #,##0_-;_-* &quot;-&quot;??_-;_-@_-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75644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AU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D890-D700-4348-98AE-B3D2E55BF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9504-C880-A440-A933-679F1F172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6019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2C98-B1BA-4841-8487-46465445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3CB5-52D9-3344-AAC9-17C9778AB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E77B-E0A2-FA41-B78E-247A3CBD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862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6571-32C2-AF49-B2B5-4F3C0352A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C0EF-69A5-8143-9135-5B4897C92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E2F1-3EBA-E843-BD42-18A25D5FC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FC13-C515-F042-857F-2B16BADC5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>
              <a:buFont typeface="Arial"/>
              <a:buChar char="•"/>
              <a:defRPr sz="2800"/>
            </a:lvl2pPr>
            <a:lvl3pPr>
              <a:buFont typeface="Arial"/>
              <a:buChar char="•"/>
              <a:defRPr sz="2400"/>
            </a:lvl3pPr>
            <a:lvl4pPr>
              <a:buFont typeface="Arial"/>
              <a:buChar char="•"/>
              <a:defRPr sz="2000"/>
            </a:lvl4pPr>
            <a:lvl5pP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C13F-9B59-D142-98DB-8FCB7306C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039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039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1DA8-8024-BC40-9353-D25B25068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PNIC31_ppt_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78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99007-3438-BC45-A442-E8B393AB1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Services Area Report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Sanjaya</a:t>
            </a:r>
            <a:endParaRPr lang="en-US" dirty="0" smtClean="0"/>
          </a:p>
          <a:p>
            <a:pPr eaLnBrk="1" hangingPunct="1"/>
            <a:r>
              <a:rPr lang="en-US" dirty="0" smtClean="0"/>
              <a:t>Services Area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Internet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10000" cy="4953000"/>
          </a:xfrm>
        </p:spPr>
        <p:txBody>
          <a:bodyPr/>
          <a:lstStyle/>
          <a:p>
            <a:r>
              <a:rPr lang="en-US" sz="2400" dirty="0" smtClean="0"/>
              <a:t>IPv4 Exhaustion </a:t>
            </a:r>
            <a:r>
              <a:rPr lang="en-US" sz="2400" dirty="0" smtClean="0">
                <a:solidFill>
                  <a:srgbClr val="141313"/>
                </a:solidFill>
              </a:rPr>
              <a:t>Status</a:t>
            </a:r>
          </a:p>
          <a:p>
            <a:pPr lvl="1"/>
            <a:r>
              <a:rPr lang="en-US" sz="2000" dirty="0" smtClean="0"/>
              <a:t>APNIC received 2 /8s end January 2011</a:t>
            </a:r>
          </a:p>
          <a:p>
            <a:pPr lvl="1"/>
            <a:r>
              <a:rPr lang="en-US" sz="2000" dirty="0" smtClean="0"/>
              <a:t>Triggers allocation of last 5 /8 blocks to the </a:t>
            </a:r>
            <a:r>
              <a:rPr lang="en-US" sz="2000" dirty="0" err="1" smtClean="0"/>
              <a:t>RIRs</a:t>
            </a:r>
            <a:r>
              <a:rPr lang="en-US" sz="2000" dirty="0" smtClean="0"/>
              <a:t> in accordance with global policy</a:t>
            </a:r>
          </a:p>
          <a:p>
            <a:pPr lvl="1"/>
            <a:r>
              <a:rPr lang="en-US" sz="2000" dirty="0" smtClean="0"/>
              <a:t>Formal ceremony handing out last /8s on Wednesday, 3 February 2010 in Miami, USA</a:t>
            </a: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000" dirty="0" smtClean="0"/>
              <a:t>APNIC’s Stage 2 operational mechanisms now implemented</a:t>
            </a:r>
            <a:endParaRPr lang="en-US" sz="2000" dirty="0"/>
          </a:p>
        </p:txBody>
      </p:sp>
      <p:pic>
        <p:nvPicPr>
          <p:cNvPr id="6" name="Content Placeholder 5" descr="1280-size-ICANN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524000"/>
            <a:ext cx="2813304" cy="3977640"/>
          </a:xfr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 Services Statistics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789040"/>
            <a:ext cx="3467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809" y="1484784"/>
            <a:ext cx="3467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3789040"/>
            <a:ext cx="3456384" cy="20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1484784"/>
            <a:ext cx="3467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 Delegation </a:t>
            </a:r>
            <a:br>
              <a:rPr lang="en-AU" dirty="0" smtClean="0"/>
            </a:br>
            <a:r>
              <a:rPr lang="en-AU" sz="3200" dirty="0" smtClean="0"/>
              <a:t>2008 - 2010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848600" cy="414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D067-E0A6-4049-96B5-2A8F3C8C7A7B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 Address Delegation </a:t>
            </a:r>
            <a:br>
              <a:rPr lang="en-AU" dirty="0" smtClean="0"/>
            </a:br>
            <a:r>
              <a:rPr lang="en-AU" sz="3200" dirty="0" smtClean="0"/>
              <a:t>2008 - 2010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848600" cy="421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D067-E0A6-4049-96B5-2A8F3C8C7A7B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246380" y="977615"/>
            <a:ext cx="6899516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59175"/>
            <a:ext cx="73152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guangliang-at-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023119"/>
            <a:ext cx="2010406" cy="1997841"/>
          </a:xfrm>
          <a:prstGeom prst="rect">
            <a:avLst/>
          </a:prstGeom>
        </p:spPr>
      </p:pic>
      <p:pic>
        <p:nvPicPr>
          <p:cNvPr id="5" name="Picture 4" descr="sanjaya-siamak-aft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23119"/>
            <a:ext cx="2266485" cy="1988840"/>
          </a:xfrm>
          <a:prstGeom prst="rect">
            <a:avLst/>
          </a:prstGeom>
        </p:spPr>
      </p:pic>
      <p:pic>
        <p:nvPicPr>
          <p:cNvPr id="9" name="Picture 8" descr="brisbane-flood-by-hb_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023119"/>
            <a:ext cx="2694018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7025" y="3039343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Brisbane flood didn’t stop us from serving you ...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Delivering Value</a:t>
            </a:r>
          </a:p>
          <a:p>
            <a:pPr lvl="1"/>
            <a:r>
              <a:rPr lang="en-US" sz="2000" dirty="0" smtClean="0"/>
              <a:t>Resource Quality Assurance</a:t>
            </a:r>
          </a:p>
          <a:p>
            <a:pPr lvl="1"/>
            <a:r>
              <a:rPr lang="en-US" sz="2000" dirty="0" err="1" smtClean="0"/>
              <a:t>MyAPNIC</a:t>
            </a:r>
            <a:r>
              <a:rPr lang="en-US" sz="2000" dirty="0" smtClean="0"/>
              <a:t> enhancements</a:t>
            </a:r>
          </a:p>
          <a:p>
            <a:pPr lvl="1"/>
            <a:r>
              <a:rPr lang="en-US" sz="2000" dirty="0" smtClean="0"/>
              <a:t>IPv6 growth</a:t>
            </a:r>
          </a:p>
          <a:p>
            <a:pPr lvl="1"/>
            <a:r>
              <a:rPr lang="en-US" sz="2000" dirty="0" smtClean="0"/>
              <a:t>2011 Member and Stakeholder Survey</a:t>
            </a:r>
          </a:p>
          <a:p>
            <a:r>
              <a:rPr lang="en-US" sz="2400" dirty="0" smtClean="0"/>
              <a:t>Supporting Internet Development</a:t>
            </a:r>
          </a:p>
          <a:p>
            <a:pPr lvl="1"/>
            <a:r>
              <a:rPr lang="en-US" sz="2000" dirty="0" smtClean="0"/>
              <a:t>IPv4 Exhaustion </a:t>
            </a:r>
            <a:r>
              <a:rPr lang="en-US" sz="2000" dirty="0" smtClean="0">
                <a:solidFill>
                  <a:srgbClr val="141313"/>
                </a:solidFill>
              </a:rPr>
              <a:t>Management</a:t>
            </a:r>
          </a:p>
          <a:p>
            <a:r>
              <a:rPr lang="en-US" sz="2400" dirty="0" smtClean="0"/>
              <a:t>Service Delivery Indicator</a:t>
            </a:r>
          </a:p>
          <a:p>
            <a:pPr lvl="1"/>
            <a:r>
              <a:rPr lang="en-US" sz="2000" dirty="0" smtClean="0"/>
              <a:t>Helpdesk statistics</a:t>
            </a:r>
          </a:p>
          <a:p>
            <a:pPr lvl="1"/>
            <a:r>
              <a:rPr lang="en-US" sz="2000" dirty="0" smtClean="0"/>
              <a:t>Resource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 - RQA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Quality Assurance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Minimizing </a:t>
            </a:r>
            <a:r>
              <a:rPr lang="en-US" dirty="0" smtClean="0">
                <a:solidFill>
                  <a:srgbClr val="141313"/>
                </a:solidFill>
              </a:rPr>
              <a:t>blocked traffic through:</a:t>
            </a:r>
          </a:p>
          <a:p>
            <a:pPr lvl="2"/>
            <a:r>
              <a:rPr lang="en-US" dirty="0" err="1" smtClean="0"/>
              <a:t>Reachability</a:t>
            </a:r>
            <a:r>
              <a:rPr lang="en-US" dirty="0" smtClean="0"/>
              <a:t> testing and experimentation</a:t>
            </a:r>
          </a:p>
          <a:p>
            <a:pPr lvl="2"/>
            <a:r>
              <a:rPr lang="en-US" dirty="0" smtClean="0"/>
              <a:t>Promotion of responsible filtering – Keeping ACLs and filters updated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751x164_RQA (Filter Responsibility) banner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7725537" cy="168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 - </a:t>
            </a:r>
            <a:r>
              <a:rPr lang="en-US" dirty="0" err="1" smtClean="0"/>
              <a:t>MyAPNIC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Abuse contact information implemented 8 November 2010</a:t>
            </a:r>
          </a:p>
          <a:p>
            <a:pPr lvl="1"/>
            <a:r>
              <a:rPr lang="en-US" dirty="0" smtClean="0"/>
              <a:t>Mandatory Incident Response Team (IRT) references in all IP address and AS number records in </a:t>
            </a:r>
            <a:r>
              <a:rPr lang="en-US" dirty="0" err="1" smtClean="0"/>
              <a:t>whois</a:t>
            </a:r>
            <a:endParaRPr lang="en-US" dirty="0" smtClean="0"/>
          </a:p>
          <a:p>
            <a:pPr lvl="1"/>
            <a:r>
              <a:rPr lang="en-US" dirty="0" smtClean="0"/>
              <a:t>Streamlined process – enabling single IRT object to be linked to multiple </a:t>
            </a:r>
            <a:r>
              <a:rPr lang="en-US" dirty="0" smtClean="0"/>
              <a:t>objects</a:t>
            </a:r>
          </a:p>
          <a:p>
            <a:pPr lvl="1"/>
            <a:r>
              <a:rPr lang="en-AU" dirty="0" smtClean="0"/>
              <a:t>1,300 IRT objects, linked from 57,800+ </a:t>
            </a:r>
            <a:r>
              <a:rPr lang="en-AU" dirty="0" err="1" smtClean="0"/>
              <a:t>whois</a:t>
            </a:r>
            <a:r>
              <a:rPr lang="en-AU" dirty="0" smtClean="0"/>
              <a:t> objects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914400"/>
          </a:xfrm>
        </p:spPr>
        <p:txBody>
          <a:bodyPr/>
          <a:lstStyle/>
          <a:p>
            <a:r>
              <a:rPr lang="en-US" dirty="0" smtClean="0"/>
              <a:t>Delivering Value - </a:t>
            </a:r>
            <a:r>
              <a:rPr lang="en-US" dirty="0" err="1" smtClean="0"/>
              <a:t>MyAPNIC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5181600"/>
          </a:xfrm>
        </p:spPr>
        <p:txBody>
          <a:bodyPr/>
          <a:lstStyle/>
          <a:p>
            <a:r>
              <a:rPr lang="en-US" dirty="0" smtClean="0"/>
              <a:t>Whois management enhancements</a:t>
            </a:r>
          </a:p>
          <a:p>
            <a:pPr lvl="1"/>
            <a:r>
              <a:rPr lang="en-US" dirty="0" smtClean="0"/>
              <a:t>All object types now supported</a:t>
            </a:r>
          </a:p>
          <a:p>
            <a:pPr lvl="1"/>
            <a:r>
              <a:rPr lang="en-US" dirty="0" smtClean="0"/>
              <a:t>Bulk update form</a:t>
            </a:r>
          </a:p>
          <a:p>
            <a:r>
              <a:rPr lang="en-US" dirty="0" smtClean="0"/>
              <a:t>DNSSEC support</a:t>
            </a:r>
          </a:p>
          <a:p>
            <a:pPr lvl="1"/>
            <a:r>
              <a:rPr lang="en-US" dirty="0" smtClean="0"/>
              <a:t>Users can easily update their Reverse DNS with their DS record (June 2011)</a:t>
            </a:r>
          </a:p>
          <a:p>
            <a:pPr lvl="1"/>
            <a:r>
              <a:rPr lang="en-US" dirty="0" smtClean="0"/>
              <a:t>Pending IANA to sign in-</a:t>
            </a:r>
            <a:r>
              <a:rPr lang="en-US" dirty="0" err="1" smtClean="0"/>
              <a:t>addr.arpa</a:t>
            </a:r>
            <a:r>
              <a:rPr lang="en-US" dirty="0" smtClean="0"/>
              <a:t> root zone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 –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2010 IPv6 </a:t>
            </a:r>
            <a:r>
              <a:rPr lang="en-US" dirty="0" smtClean="0">
                <a:solidFill>
                  <a:srgbClr val="141313"/>
                </a:solidFill>
              </a:rPr>
              <a:t>delegations more than tripled</a:t>
            </a:r>
            <a:endParaRPr lang="en-US" strike="sngStrike" dirty="0" smtClean="0">
              <a:solidFill>
                <a:srgbClr val="141313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pv6_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47" y="2132856"/>
            <a:ext cx="528255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685800"/>
          </a:xfrm>
        </p:spPr>
        <p:txBody>
          <a:bodyPr/>
          <a:lstStyle/>
          <a:p>
            <a:r>
              <a:rPr lang="en-US" dirty="0" smtClean="0"/>
              <a:t>Delivering Value –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Fuelled by strong response to “</a:t>
            </a:r>
            <a:r>
              <a:rPr lang="en-US" dirty="0" err="1" smtClean="0"/>
              <a:t>Kickstart</a:t>
            </a:r>
            <a:r>
              <a:rPr lang="en-US" dirty="0" smtClean="0"/>
              <a:t> IPv6” – over 402 applications including 12 new economies</a:t>
            </a:r>
          </a:p>
          <a:p>
            <a:pPr lvl="1"/>
            <a:endParaRPr lang="en-US" dirty="0"/>
          </a:p>
        </p:txBody>
      </p:sp>
      <p:pic>
        <p:nvPicPr>
          <p:cNvPr id="5" name="Picture 4" descr="Ipv6 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924944"/>
            <a:ext cx="18002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 -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2011 Member and Stakeholder Survey</a:t>
            </a:r>
          </a:p>
          <a:p>
            <a:pPr lvl="1"/>
            <a:r>
              <a:rPr lang="en-US" dirty="0" smtClean="0"/>
              <a:t>Conducted on behalf of EC by independent consultant, Prof.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Peng</a:t>
            </a:r>
            <a:r>
              <a:rPr lang="en-US" dirty="0" smtClean="0"/>
              <a:t> </a:t>
            </a:r>
            <a:r>
              <a:rPr lang="en-US" dirty="0" err="1" smtClean="0"/>
              <a:t>Hwa</a:t>
            </a:r>
            <a:r>
              <a:rPr lang="en-US" dirty="0" smtClean="0"/>
              <a:t> of Singapore Internet Research Center.</a:t>
            </a:r>
          </a:p>
          <a:p>
            <a:pPr lvl="1"/>
            <a:r>
              <a:rPr lang="en-US" dirty="0" smtClean="0"/>
              <a:t>Ran from 2 to 21 November 2010</a:t>
            </a:r>
          </a:p>
          <a:p>
            <a:pPr lvl="1"/>
            <a:endParaRPr lang="en-US" dirty="0"/>
          </a:p>
        </p:txBody>
      </p:sp>
      <p:pic>
        <p:nvPicPr>
          <p:cNvPr id="5" name="Picture 4" descr="member survey_bann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86200"/>
            <a:ext cx="7534783" cy="164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Internet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IPv4 exhaustion management</a:t>
            </a:r>
          </a:p>
          <a:p>
            <a:pPr lvl="1"/>
            <a:r>
              <a:rPr lang="en-US" dirty="0" smtClean="0"/>
              <a:t>http://www.apnic.net/ipv4-exhaustion</a:t>
            </a:r>
          </a:p>
          <a:p>
            <a:pPr lvl="1"/>
            <a:r>
              <a:rPr lang="en-US" dirty="0" smtClean="0"/>
              <a:t>3 stages – currently in stage 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Content Placeholder 3" descr="IPv4-final-st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85512"/>
            <a:ext cx="4752528" cy="279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APNIC 31(2)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Template_APNIC 31(2).pot</Template>
  <TotalTime>934</TotalTime>
  <Words>340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PPT Template_APNIC 31(2)</vt:lpstr>
      <vt:lpstr>Services Area Report</vt:lpstr>
      <vt:lpstr>Key Deliverables</vt:lpstr>
      <vt:lpstr>Delivering Value - RQA</vt:lpstr>
      <vt:lpstr>Delivering Value - MyAPNIC</vt:lpstr>
      <vt:lpstr>Delivering Value - MyAPNIC</vt:lpstr>
      <vt:lpstr>Delivering Value – IPv6</vt:lpstr>
      <vt:lpstr>Delivering Value – IPv6</vt:lpstr>
      <vt:lpstr>Delivering Value - Survey</vt:lpstr>
      <vt:lpstr>Supporting Internet Development</vt:lpstr>
      <vt:lpstr>Supporting Internet Development</vt:lpstr>
      <vt:lpstr>Member Services Statistics</vt:lpstr>
      <vt:lpstr>Resource Delegation  2008 - 2010</vt:lpstr>
      <vt:lpstr>IP Address Delegation  2008 - 2010</vt:lpstr>
      <vt:lpstr>Thank You!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Sanjaya</cp:lastModifiedBy>
  <cp:revision>35</cp:revision>
  <cp:lastPrinted>2011-02-01T22:10:51Z</cp:lastPrinted>
  <dcterms:created xsi:type="dcterms:W3CDTF">2011-02-14T00:19:24Z</dcterms:created>
  <dcterms:modified xsi:type="dcterms:W3CDTF">2011-02-24T15:26:21Z</dcterms:modified>
</cp:coreProperties>
</file>