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3"/>
  </p:notesMasterIdLst>
  <p:handoutMasterIdLst>
    <p:handoutMasterId r:id="rId14"/>
  </p:handoutMasterIdLst>
  <p:sldIdLst>
    <p:sldId id="256" r:id="rId2"/>
    <p:sldId id="266" r:id="rId3"/>
    <p:sldId id="267" r:id="rId4"/>
    <p:sldId id="272" r:id="rId5"/>
    <p:sldId id="273" r:id="rId6"/>
    <p:sldId id="268" r:id="rId7"/>
    <p:sldId id="269" r:id="rId8"/>
    <p:sldId id="270" r:id="rId9"/>
    <p:sldId id="271" r:id="rId10"/>
    <p:sldId id="275" r:id="rId11"/>
    <p:sldId id="264"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58679" autoAdjust="0"/>
  </p:normalViewPr>
  <p:slideViewPr>
    <p:cSldViewPr>
      <p:cViewPr varScale="1">
        <p:scale>
          <a:sx n="94" d="100"/>
          <a:sy n="94" d="100"/>
        </p:scale>
        <p:origin x="-116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68925A-1A34-B64E-88B8-E3C1EBB3F350}" type="datetimeFigureOut">
              <a:rPr lang="en-US" smtClean="0"/>
              <a:pPr/>
              <a:t>2/25/11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4F3AD3-E3BB-6B4B-8CAF-23604EC80BF2}"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B2AE99-7EFF-A043-8A78-900F057F47FC}" type="datetimeFigureOut">
              <a:rPr lang="en-US" smtClean="0"/>
              <a:pPr/>
              <a:t>2/25/11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7DAE1-3995-2841-BA59-AABCA363D8B4}"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meeting is where we deliver our Annual Report for 2010, and you will be hearing all about 2010 shortly.</a:t>
            </a:r>
          </a:p>
          <a:p>
            <a:endParaRPr lang="en-US" dirty="0" smtClean="0"/>
          </a:p>
          <a:p>
            <a:r>
              <a:rPr lang="en-US" dirty="0" smtClean="0"/>
              <a:t>But for a</a:t>
            </a:r>
            <a:r>
              <a:rPr lang="en-US" baseline="0" dirty="0" smtClean="0"/>
              <a:t> lot of us, it is hard to separate the events of last year, from the events of the last 2 months.</a:t>
            </a:r>
          </a:p>
          <a:p>
            <a:endParaRPr lang="en-US" baseline="0" dirty="0" smtClean="0"/>
          </a:p>
          <a:p>
            <a:r>
              <a:rPr lang="en-US" baseline="0" dirty="0" smtClean="0"/>
              <a:t>2011 has started with a huge bang for APNIC in many ways, and I’d just like to give you a taste.</a:t>
            </a:r>
          </a:p>
          <a:p>
            <a:endParaRPr lang="en-US" baseline="0" dirty="0" smtClean="0"/>
          </a:p>
          <a:p>
            <a:r>
              <a:rPr lang="en-US" baseline="0" dirty="0" smtClean="0"/>
              <a:t>The thing I’d like to mention, in fact the reason I am starting with 2011 before 2010, is that these recent events and developments were preceded by the work of the APNIC secretariat over the past year.</a:t>
            </a:r>
          </a:p>
          <a:p>
            <a:endParaRPr lang="en-US" baseline="0" dirty="0" smtClean="0"/>
          </a:p>
          <a:p>
            <a:r>
              <a:rPr lang="en-US" baseline="0" dirty="0" smtClean="0"/>
              <a:t>I think you’ll see that we’ve been in preparation, in some way or another for the future, and its quite amazing how much has already come up, that we have been pretty well prepared for, more or less.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207DAE1-3995-2841-BA59-AABCA363D8B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events </a:t>
            </a:r>
            <a:r>
              <a:rPr lang="en-US" dirty="0" err="1" smtClean="0"/>
              <a:t>Ive</a:t>
            </a:r>
            <a:r>
              <a:rPr lang="en-US" dirty="0" smtClean="0"/>
              <a:t> mentioned cover the full gamut</a:t>
            </a:r>
            <a:endParaRPr lang="en-US" dirty="0"/>
          </a:p>
        </p:txBody>
      </p:sp>
      <p:sp>
        <p:nvSpPr>
          <p:cNvPr id="4" name="Slide Number Placeholder 3"/>
          <p:cNvSpPr>
            <a:spLocks noGrp="1"/>
          </p:cNvSpPr>
          <p:nvPr>
            <p:ph type="sldNum" sz="quarter" idx="10"/>
          </p:nvPr>
        </p:nvSpPr>
        <p:spPr/>
        <p:txBody>
          <a:bodyPr/>
          <a:lstStyle/>
          <a:p>
            <a:fld id="{E207DAE1-3995-2841-BA59-AABCA363D8B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pPr>
              <a:lnSpc>
                <a:spcPct val="80000"/>
              </a:lnSpc>
            </a:pPr>
            <a:r>
              <a:rPr lang="en-GB" sz="1100" b="1" i="1">
                <a:ea typeface="ＭＳ Ｐゴシック" charset="-128"/>
                <a:cs typeface="ＭＳ Ｐゴシック" charset="-128"/>
              </a:rPr>
              <a:t>Delivering Value</a:t>
            </a:r>
            <a:endParaRPr lang="en-US" sz="1100" b="1" i="1">
              <a:ea typeface="ＭＳ Ｐゴシック" charset="-128"/>
              <a:cs typeface="ＭＳ Ｐゴシック" charset="-128"/>
            </a:endParaRPr>
          </a:p>
          <a:p>
            <a:pPr>
              <a:lnSpc>
                <a:spcPct val="80000"/>
              </a:lnSpc>
            </a:pPr>
            <a:r>
              <a:rPr lang="en-US" sz="1100">
                <a:ea typeface="ＭＳ Ｐゴシック" charset="-128"/>
                <a:cs typeface="ＭＳ Ｐゴシック" charset="-128"/>
              </a:rPr>
              <a:t>Through:</a:t>
            </a:r>
          </a:p>
          <a:p>
            <a:pPr>
              <a:lnSpc>
                <a:spcPct val="80000"/>
              </a:lnSpc>
            </a:pPr>
            <a:r>
              <a:rPr lang="en-US" sz="1100">
                <a:ea typeface="ＭＳ Ｐゴシック" charset="-128"/>
                <a:cs typeface="ＭＳ Ｐゴシック" charset="-128"/>
              </a:rPr>
              <a:t>Resource quality assurance</a:t>
            </a:r>
          </a:p>
          <a:p>
            <a:pPr>
              <a:lnSpc>
                <a:spcPct val="80000"/>
              </a:lnSpc>
            </a:pPr>
            <a:r>
              <a:rPr lang="en-US" sz="1100">
                <a:ea typeface="ＭＳ Ｐゴシック" charset="-128"/>
                <a:cs typeface="ＭＳ Ｐゴシック" charset="-128"/>
              </a:rPr>
              <a:t>RPKI</a:t>
            </a:r>
          </a:p>
          <a:p>
            <a:pPr>
              <a:lnSpc>
                <a:spcPct val="80000"/>
              </a:lnSpc>
            </a:pPr>
            <a:r>
              <a:rPr lang="en-US" sz="1100">
                <a:ea typeface="ＭＳ Ｐゴシック" charset="-128"/>
                <a:cs typeface="ＭＳ Ｐゴシック" charset="-128"/>
              </a:rPr>
              <a:t>IPv6 services</a:t>
            </a:r>
          </a:p>
          <a:p>
            <a:pPr>
              <a:lnSpc>
                <a:spcPct val="80000"/>
              </a:lnSpc>
            </a:pPr>
            <a:r>
              <a:rPr lang="en-US" sz="1100">
                <a:ea typeface="ＭＳ Ｐゴシック" charset="-128"/>
                <a:cs typeface="ＭＳ Ｐゴシック" charset="-128"/>
              </a:rPr>
              <a:t>Resource transfers</a:t>
            </a:r>
          </a:p>
          <a:p>
            <a:pPr>
              <a:lnSpc>
                <a:spcPct val="80000"/>
              </a:lnSpc>
            </a:pPr>
            <a:r>
              <a:rPr lang="en-US" sz="1100">
                <a:ea typeface="ＭＳ Ｐゴシック" charset="-128"/>
                <a:cs typeface="ＭＳ Ｐゴシック" charset="-128"/>
              </a:rPr>
              <a:t>MyAPNIC enhancements</a:t>
            </a:r>
          </a:p>
          <a:p>
            <a:pPr>
              <a:lnSpc>
                <a:spcPct val="80000"/>
              </a:lnSpc>
            </a:pPr>
            <a:r>
              <a:rPr lang="en-US" sz="1100">
                <a:ea typeface="ＭＳ Ｐゴシック" charset="-128"/>
                <a:cs typeface="ＭＳ Ｐゴシック" charset="-128"/>
              </a:rPr>
              <a:t>Extended helpdesk hours</a:t>
            </a:r>
          </a:p>
          <a:p>
            <a:pPr>
              <a:lnSpc>
                <a:spcPct val="80000"/>
              </a:lnSpc>
            </a:pPr>
            <a:r>
              <a:rPr lang="en-US" sz="1100">
                <a:ea typeface="ＭＳ Ｐゴシック" charset="-128"/>
                <a:cs typeface="ＭＳ Ｐゴシック" charset="-128"/>
              </a:rPr>
              <a:t>New NIR services</a:t>
            </a:r>
          </a:p>
          <a:p>
            <a:pPr>
              <a:lnSpc>
                <a:spcPct val="80000"/>
              </a:lnSpc>
            </a:pPr>
            <a:r>
              <a:rPr lang="en-US" sz="1100">
                <a:ea typeface="ＭＳ Ｐゴシック" charset="-128"/>
                <a:cs typeface="ＭＳ Ｐゴシック" charset="-128"/>
              </a:rPr>
              <a:t>Training enhancement</a:t>
            </a:r>
          </a:p>
          <a:p>
            <a:pPr>
              <a:lnSpc>
                <a:spcPct val="80000"/>
              </a:lnSpc>
            </a:pPr>
            <a:r>
              <a:rPr lang="en-US" sz="1100">
                <a:ea typeface="ＭＳ Ｐゴシック" charset="-128"/>
                <a:cs typeface="ＭＳ Ｐゴシック" charset="-128"/>
              </a:rPr>
              <a:t>Meeting improvements</a:t>
            </a:r>
          </a:p>
          <a:p>
            <a:pPr>
              <a:lnSpc>
                <a:spcPct val="80000"/>
              </a:lnSpc>
            </a:pPr>
            <a:r>
              <a:rPr lang="en-US" sz="1100">
                <a:ea typeface="ＭＳ Ｐゴシック" charset="-128"/>
                <a:cs typeface="ＭＳ Ｐゴシック" charset="-128"/>
              </a:rPr>
              <a:t>Systems management</a:t>
            </a:r>
          </a:p>
          <a:p>
            <a:pPr>
              <a:lnSpc>
                <a:spcPct val="90000"/>
              </a:lnSpc>
            </a:pPr>
            <a:endParaRPr lang="en-US" sz="1100">
              <a:ea typeface="ＭＳ Ｐゴシック" charset="-128"/>
              <a:cs typeface="ＭＳ Ｐゴシック" charset="-128"/>
            </a:endParaRPr>
          </a:p>
          <a:p>
            <a:pPr>
              <a:lnSpc>
                <a:spcPct val="90000"/>
              </a:lnSpc>
            </a:pPr>
            <a:r>
              <a:rPr lang="en-GB" sz="1100" b="1" i="1">
                <a:ea typeface="ＭＳ Ｐゴシック" charset="-128"/>
                <a:cs typeface="ＭＳ Ｐゴシック" charset="-128"/>
              </a:rPr>
              <a:t>Supporting Internet Development</a:t>
            </a:r>
            <a:endParaRPr lang="en-US" sz="1100">
              <a:ea typeface="ＭＳ Ｐゴシック" charset="-128"/>
              <a:cs typeface="ＭＳ Ｐゴシック" charset="-128"/>
            </a:endParaRPr>
          </a:p>
          <a:p>
            <a:pPr>
              <a:lnSpc>
                <a:spcPct val="90000"/>
              </a:lnSpc>
            </a:pPr>
            <a:r>
              <a:rPr lang="en-US" sz="1100">
                <a:ea typeface="ＭＳ Ｐゴシック" charset="-128"/>
                <a:cs typeface="ＭＳ Ｐゴシック" charset="-128"/>
              </a:rPr>
              <a:t>Through:</a:t>
            </a:r>
          </a:p>
          <a:p>
            <a:pPr>
              <a:lnSpc>
                <a:spcPct val="90000"/>
              </a:lnSpc>
            </a:pPr>
            <a:r>
              <a:rPr lang="en-US" sz="1100">
                <a:ea typeface="ＭＳ Ｐゴシック" charset="-128"/>
                <a:cs typeface="ＭＳ Ｐゴシック" charset="-128"/>
              </a:rPr>
              <a:t>DNS measurement and reporting</a:t>
            </a:r>
          </a:p>
          <a:p>
            <a:pPr>
              <a:lnSpc>
                <a:spcPct val="90000"/>
              </a:lnSpc>
            </a:pPr>
            <a:r>
              <a:rPr lang="en-US" sz="1100">
                <a:ea typeface="ＭＳ Ｐゴシック" charset="-128"/>
                <a:cs typeface="ＭＳ Ｐゴシック" charset="-128"/>
              </a:rPr>
              <a:t>TTM &amp; Root server deployment</a:t>
            </a:r>
          </a:p>
          <a:p>
            <a:pPr>
              <a:lnSpc>
                <a:spcPct val="90000"/>
              </a:lnSpc>
            </a:pPr>
            <a:r>
              <a:rPr lang="en-US" sz="1100">
                <a:ea typeface="ＭＳ Ｐゴシック" charset="-128"/>
                <a:cs typeface="ＭＳ Ｐゴシック" charset="-128"/>
              </a:rPr>
              <a:t>NTP service awareness programme</a:t>
            </a:r>
          </a:p>
          <a:p>
            <a:pPr>
              <a:lnSpc>
                <a:spcPct val="90000"/>
              </a:lnSpc>
            </a:pPr>
            <a:r>
              <a:rPr lang="en-US" sz="1100">
                <a:ea typeface="ＭＳ Ｐゴシック" charset="-128"/>
                <a:cs typeface="ＭＳ Ｐゴシック" charset="-128"/>
              </a:rPr>
              <a:t>RQA measurement device deployment</a:t>
            </a:r>
          </a:p>
          <a:p>
            <a:pPr>
              <a:lnSpc>
                <a:spcPct val="90000"/>
              </a:lnSpc>
            </a:pPr>
            <a:r>
              <a:rPr lang="en-US" sz="1100">
                <a:ea typeface="ＭＳ Ｐゴシック" charset="-128"/>
                <a:cs typeface="ＭＳ Ｐゴシック" charset="-128"/>
              </a:rPr>
              <a:t>Internet governance activities</a:t>
            </a:r>
          </a:p>
          <a:p>
            <a:pPr>
              <a:lnSpc>
                <a:spcPct val="90000"/>
              </a:lnSpc>
            </a:pPr>
            <a:r>
              <a:rPr lang="en-US" sz="1100">
                <a:ea typeface="ＭＳ Ｐゴシック" charset="-128"/>
                <a:cs typeface="ＭＳ Ｐゴシック" charset="-128"/>
              </a:rPr>
              <a:t>IPv6 campaign</a:t>
            </a:r>
          </a:p>
          <a:p>
            <a:pPr>
              <a:lnSpc>
                <a:spcPct val="90000"/>
              </a:lnSpc>
            </a:pPr>
            <a:endParaRPr lang="en-US" sz="1100">
              <a:ea typeface="ＭＳ Ｐゴシック" charset="-128"/>
              <a:cs typeface="ＭＳ Ｐゴシック" charset="-128"/>
            </a:endParaRPr>
          </a:p>
        </p:txBody>
      </p:sp>
      <p:sp>
        <p:nvSpPr>
          <p:cNvPr id="36868" name="Slide Number Placeholder 3"/>
          <p:cNvSpPr>
            <a:spLocks noGrp="1"/>
          </p:cNvSpPr>
          <p:nvPr>
            <p:ph type="sldNum" sz="quarter" idx="5"/>
          </p:nvPr>
        </p:nvSpPr>
        <p:spPr bwMode="auto">
          <a:noFill/>
          <a:ln>
            <a:miter lim="800000"/>
            <a:headEnd/>
            <a:tailEnd/>
          </a:ln>
        </p:spPr>
        <p:txBody>
          <a:bodyPr/>
          <a:lstStyle/>
          <a:p>
            <a:fld id="{E6D85E67-3E50-E34D-867D-520BBF7DFFD9}" type="slidenum">
              <a:rPr lang="en-AU"/>
              <a:pPr/>
              <a:t>8</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r>
              <a:rPr lang="en-GB" b="1" i="1">
                <a:ea typeface="ＭＳ Ｐゴシック" charset="-128"/>
                <a:cs typeface="ＭＳ Ｐゴシック" charset="-128"/>
              </a:rPr>
              <a:t>Collaborating and Communicating</a:t>
            </a:r>
            <a:endParaRPr lang="en-US" b="1" i="1">
              <a:ea typeface="ＭＳ Ｐゴシック" charset="-128"/>
              <a:cs typeface="ＭＳ Ｐゴシック" charset="-128"/>
            </a:endParaRPr>
          </a:p>
          <a:p>
            <a:r>
              <a:rPr lang="en-US">
                <a:ea typeface="ＭＳ Ｐゴシック" charset="-128"/>
                <a:cs typeface="ＭＳ Ｐゴシック" charset="-128"/>
              </a:rPr>
              <a:t>Through:</a:t>
            </a:r>
          </a:p>
          <a:p>
            <a:r>
              <a:rPr lang="en-US">
                <a:ea typeface="ＭＳ Ｐゴシック" charset="-128"/>
                <a:cs typeface="ＭＳ Ｐゴシック" charset="-128"/>
              </a:rPr>
              <a:t>NRO collaboration</a:t>
            </a:r>
          </a:p>
          <a:p>
            <a:r>
              <a:rPr lang="en-US">
                <a:ea typeface="ＭＳ Ｐゴシック" charset="-128"/>
                <a:cs typeface="ＭＳ Ｐゴシック" charset="-128"/>
              </a:rPr>
              <a:t>DNSSEC deployment</a:t>
            </a:r>
          </a:p>
          <a:p>
            <a:r>
              <a:rPr lang="en-US">
                <a:ea typeface="ＭＳ Ｐゴシック" charset="-128"/>
                <a:cs typeface="ＭＳ Ｐゴシック" charset="-128"/>
              </a:rPr>
              <a:t>RPKI deployment</a:t>
            </a:r>
          </a:p>
          <a:p>
            <a:r>
              <a:rPr lang="en-US">
                <a:ea typeface="ＭＳ Ｐゴシック" charset="-128"/>
                <a:cs typeface="ＭＳ Ｐゴシック" charset="-128"/>
              </a:rPr>
              <a:t>Project management process improvements</a:t>
            </a:r>
          </a:p>
          <a:p>
            <a:r>
              <a:rPr lang="en-US">
                <a:ea typeface="ＭＳ Ｐゴシック" charset="-128"/>
                <a:cs typeface="ＭＳ Ｐゴシック" charset="-128"/>
              </a:rPr>
              <a:t>APNIC public affairs activities </a:t>
            </a:r>
          </a:p>
          <a:p>
            <a:endParaRPr lang="en-US">
              <a:ea typeface="ＭＳ Ｐゴシック" charset="-128"/>
              <a:cs typeface="ＭＳ Ｐゴシック" charset="-128"/>
            </a:endParaRPr>
          </a:p>
          <a:p>
            <a:r>
              <a:rPr lang="en-GB" b="1" i="1">
                <a:ea typeface="ＭＳ Ｐゴシック" charset="-128"/>
                <a:cs typeface="ＭＳ Ｐゴシック" charset="-128"/>
              </a:rPr>
              <a:t>Corporate Support</a:t>
            </a:r>
            <a:endParaRPr lang="en-AU">
              <a:ea typeface="ＭＳ Ｐゴシック" charset="-128"/>
              <a:cs typeface="ＭＳ Ｐゴシック" charset="-128"/>
            </a:endParaRPr>
          </a:p>
          <a:p>
            <a:r>
              <a:rPr lang="en-AU">
                <a:ea typeface="ＭＳ Ｐゴシック" charset="-128"/>
                <a:cs typeface="ＭＳ Ｐゴシック" charset="-128"/>
              </a:rPr>
              <a:t>Through:</a:t>
            </a:r>
          </a:p>
          <a:p>
            <a:r>
              <a:rPr lang="en-AU">
                <a:ea typeface="ＭＳ Ｐゴシック" charset="-128"/>
                <a:cs typeface="ＭＳ Ｐゴシック" charset="-128"/>
              </a:rPr>
              <a:t>Building acquisition</a:t>
            </a:r>
          </a:p>
          <a:p>
            <a:r>
              <a:rPr lang="en-AU">
                <a:ea typeface="ＭＳ Ｐゴシック" charset="-128"/>
                <a:cs typeface="ＭＳ Ｐゴシック" charset="-128"/>
              </a:rPr>
              <a:t>Business continuity planning</a:t>
            </a:r>
          </a:p>
          <a:p>
            <a:r>
              <a:rPr lang="en-AU">
                <a:ea typeface="ＭＳ Ｐゴシック" charset="-128"/>
                <a:cs typeface="ＭＳ Ｐゴシック" charset="-128"/>
              </a:rPr>
              <a:t>Operational planning</a:t>
            </a:r>
          </a:p>
          <a:p>
            <a:r>
              <a:rPr lang="en-AU">
                <a:ea typeface="ＭＳ Ｐゴシック" charset="-128"/>
                <a:cs typeface="ＭＳ Ｐゴシック" charset="-128"/>
              </a:rPr>
              <a:t>Continuous improvement philosphy</a:t>
            </a:r>
          </a:p>
          <a:p>
            <a:r>
              <a:rPr lang="en-AU">
                <a:ea typeface="ＭＳ Ｐゴシック" charset="-128"/>
                <a:cs typeface="ＭＳ Ｐゴシック" charset="-128"/>
              </a:rPr>
              <a:t>Comprehensive HR Plan</a:t>
            </a:r>
          </a:p>
          <a:p>
            <a:r>
              <a:rPr lang="en-AU">
                <a:ea typeface="ＭＳ Ｐゴシック" charset="-128"/>
                <a:cs typeface="ＭＳ Ｐゴシック" charset="-128"/>
              </a:rPr>
              <a:t>System development &amp; enhancement</a:t>
            </a:r>
          </a:p>
          <a:p>
            <a:endParaRPr lang="en-US">
              <a:ea typeface="ＭＳ Ｐゴシック" charset="-128"/>
              <a:cs typeface="ＭＳ Ｐゴシック" charset="-128"/>
            </a:endParaRPr>
          </a:p>
        </p:txBody>
      </p:sp>
      <p:sp>
        <p:nvSpPr>
          <p:cNvPr id="37892" name="Slide Number Placeholder 3"/>
          <p:cNvSpPr>
            <a:spLocks noGrp="1"/>
          </p:cNvSpPr>
          <p:nvPr>
            <p:ph type="sldNum" sz="quarter" idx="5"/>
          </p:nvPr>
        </p:nvSpPr>
        <p:spPr bwMode="auto">
          <a:noFill/>
          <a:ln>
            <a:miter lim="800000"/>
            <a:headEnd/>
            <a:tailEnd/>
          </a:ln>
        </p:spPr>
        <p:txBody>
          <a:bodyPr/>
          <a:lstStyle/>
          <a:p>
            <a:fld id="{880E7E36-8984-6A45-8F5F-FCF2521B6082}" type="slidenum">
              <a:rPr lang="en-AU"/>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30425"/>
            <a:ext cx="7315200" cy="1470025"/>
          </a:xfrm>
          <a:prstGeom prst="rect">
            <a:avLst/>
          </a:prstGeom>
        </p:spPr>
        <p:txBody>
          <a:bodyPr/>
          <a:lstStyle/>
          <a:p>
            <a:r>
              <a:rPr lang="en-AU" dirty="0" smtClean="0"/>
              <a:t>Click to edit Master title style</a:t>
            </a:r>
            <a:endParaRPr lang="en-US" dirty="0"/>
          </a:p>
        </p:txBody>
      </p:sp>
      <p:sp>
        <p:nvSpPr>
          <p:cNvPr id="3" name="Subtitle 2"/>
          <p:cNvSpPr>
            <a:spLocks noGrp="1"/>
          </p:cNvSpPr>
          <p:nvPr>
            <p:ph type="subTitle" idx="1"/>
          </p:nvPr>
        </p:nvSpPr>
        <p:spPr>
          <a:xfrm>
            <a:off x="1371600" y="3886200"/>
            <a:ext cx="67056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13BD39C-3378-294E-B2C5-B0FC8DA1100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a:xfrm>
            <a:off x="914400" y="1447800"/>
            <a:ext cx="7848600" cy="4876800"/>
          </a:xfrm>
          <a:prstGeom prst="rect">
            <a:avLst/>
          </a:prstGeo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91E6CAD-3AB4-F04D-8B3D-F7A99EE3675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304800"/>
            <a:ext cx="1962150" cy="6019800"/>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914400" y="304800"/>
            <a:ext cx="5734050" cy="6019800"/>
          </a:xfrm>
          <a:prstGeom prst="rect">
            <a:avLst/>
          </a:prstGeo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8B8029B-9A5E-204E-A75A-41FF8D11E6A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Content Placeholder 2"/>
          <p:cNvSpPr>
            <a:spLocks noGrp="1"/>
          </p:cNvSpPr>
          <p:nvPr>
            <p:ph idx="1"/>
          </p:nvPr>
        </p:nvSpPr>
        <p:spPr>
          <a:xfrm>
            <a:off x="914400" y="1447800"/>
            <a:ext cx="7848600" cy="4876800"/>
          </a:xfrm>
          <a:prstGeom prst="rect">
            <a:avLst/>
          </a:prstGeo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821017DB-2440-4942-BD39-E3891C04CB2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2999" y="4406900"/>
            <a:ext cx="7351713" cy="1362075"/>
          </a:xfrm>
          <a:prstGeom prst="rect">
            <a:avLst/>
          </a:prstGeom>
        </p:spPr>
        <p:txBody>
          <a:bodyPr anchor="t"/>
          <a:lstStyle>
            <a:lvl1pPr algn="l">
              <a:defRPr sz="4000" b="1" cap="all"/>
            </a:lvl1pPr>
          </a:lstStyle>
          <a:p>
            <a:r>
              <a:rPr lang="en-AU" dirty="0" smtClean="0"/>
              <a:t>Click to edit Master title style</a:t>
            </a:r>
            <a:endParaRPr lang="en-US" dirty="0"/>
          </a:p>
        </p:txBody>
      </p:sp>
      <p:sp>
        <p:nvSpPr>
          <p:cNvPr id="3" name="Text Placeholder 2"/>
          <p:cNvSpPr>
            <a:spLocks noGrp="1"/>
          </p:cNvSpPr>
          <p:nvPr>
            <p:ph type="body" idx="1"/>
          </p:nvPr>
        </p:nvSpPr>
        <p:spPr>
          <a:xfrm>
            <a:off x="1142999" y="2906713"/>
            <a:ext cx="7351713"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dirty="0"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9F003FFB-2890-1446-AE90-4689E1081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Content Placeholder 2"/>
          <p:cNvSpPr>
            <a:spLocks noGrp="1"/>
          </p:cNvSpPr>
          <p:nvPr>
            <p:ph sz="half" idx="1"/>
          </p:nvPr>
        </p:nvSpPr>
        <p:spPr>
          <a:xfrm>
            <a:off x="914400" y="1447800"/>
            <a:ext cx="3810000" cy="4876800"/>
          </a:xfrm>
          <a:prstGeom prst="rect">
            <a:avLst/>
          </a:prstGeom>
        </p:spPr>
        <p:txBody>
          <a:bodyPr/>
          <a:lstStyle>
            <a:lvl1pPr>
              <a:buFont typeface="Arial"/>
              <a:buChar char="•"/>
              <a:defRPr sz="2800"/>
            </a:lvl1pPr>
            <a:lvl2pPr>
              <a:buFont typeface="Arial"/>
              <a:buChar char="•"/>
              <a:defRPr sz="2400"/>
            </a:lvl2pPr>
            <a:lvl3pPr>
              <a:buFont typeface="Arial"/>
              <a:buChar char="•"/>
              <a:defRPr sz="2000"/>
            </a:lvl3pPr>
            <a:lvl4pPr>
              <a:buFont typeface="Arial"/>
              <a:buChar char="•"/>
              <a:defRPr sz="1800"/>
            </a:lvl4pPr>
            <a:lvl5pPr>
              <a:buFont typeface="Arial"/>
              <a:buChar cha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876800" y="1447800"/>
            <a:ext cx="3886200" cy="4876800"/>
          </a:xfrm>
          <a:prstGeom prst="rect">
            <a:avLst/>
          </a:prstGeom>
        </p:spPr>
        <p:txBody>
          <a:bodyPr/>
          <a:lstStyle>
            <a:lvl1pPr>
              <a:buFont typeface="Arial"/>
              <a:buChar char="•"/>
              <a:defRPr sz="2800"/>
            </a:lvl1pPr>
            <a:lvl2pPr>
              <a:buFont typeface="Arial"/>
              <a:buChar char="•"/>
              <a:defRPr sz="2400"/>
            </a:lvl2pPr>
            <a:lvl3pPr>
              <a:buFont typeface="Arial"/>
              <a:buChar char="•"/>
              <a:defRPr sz="2000"/>
            </a:lvl3pPr>
            <a:lvl4pPr>
              <a:buFont typeface="Arial"/>
              <a:buChar char="•"/>
              <a:defRPr sz="1800"/>
            </a:lvl4pPr>
            <a:lvl5pPr>
              <a:buFont typeface="Arial"/>
              <a:buChar cha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C92F1DA-A181-C241-8198-E1377A6CD0E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lvl1pPr>
              <a:defRPr/>
            </a:lvl1pPr>
          </a:lstStyle>
          <a:p>
            <a:r>
              <a:rPr lang="en-AU" dirty="0" smtClean="0"/>
              <a:t>Click to edit Master title style</a:t>
            </a:r>
            <a:endParaRPr lang="en-US" dirty="0"/>
          </a:p>
        </p:txBody>
      </p:sp>
      <p:sp>
        <p:nvSpPr>
          <p:cNvPr id="3" name="Text Placeholder 2"/>
          <p:cNvSpPr>
            <a:spLocks noGrp="1"/>
          </p:cNvSpPr>
          <p:nvPr>
            <p:ph type="body" idx="1"/>
          </p:nvPr>
        </p:nvSpPr>
        <p:spPr>
          <a:xfrm>
            <a:off x="914400" y="1535113"/>
            <a:ext cx="381000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dirty="0" smtClean="0"/>
              <a:t>Click to edit Master text styles</a:t>
            </a:r>
          </a:p>
        </p:txBody>
      </p:sp>
      <p:sp>
        <p:nvSpPr>
          <p:cNvPr id="4" name="Content Placeholder 3"/>
          <p:cNvSpPr>
            <a:spLocks noGrp="1"/>
          </p:cNvSpPr>
          <p:nvPr>
            <p:ph sz="half" idx="2"/>
          </p:nvPr>
        </p:nvSpPr>
        <p:spPr>
          <a:xfrm>
            <a:off x="914400" y="2174875"/>
            <a:ext cx="3810000" cy="3951288"/>
          </a:xfrm>
          <a:prstGeom prst="rect">
            <a:avLst/>
          </a:prstGeom>
        </p:spPr>
        <p:txBody>
          <a:bodyPr/>
          <a:lstStyle>
            <a:lvl1pPr>
              <a:buFont typeface="Arial"/>
              <a:buChar char="•"/>
              <a:defRPr sz="2400"/>
            </a:lvl1pPr>
            <a:lvl2pPr>
              <a:buFont typeface="Arial"/>
              <a:buChar char="•"/>
              <a:defRPr sz="2000"/>
            </a:lvl2pPr>
            <a:lvl3pPr>
              <a:buFont typeface="Arial"/>
              <a:buChar char="•"/>
              <a:defRPr sz="1800"/>
            </a:lvl3pPr>
            <a:lvl4pPr>
              <a:buFont typeface="Arial"/>
              <a:buChar char="•"/>
              <a:defRPr sz="1600"/>
            </a:lvl4pPr>
            <a:lvl5pPr>
              <a:buFont typeface="Arial"/>
              <a:buChar char="•"/>
              <a:defRPr sz="1600"/>
            </a:lvl5pPr>
            <a:lvl6pPr>
              <a:defRPr sz="1600"/>
            </a:lvl6pPr>
            <a:lvl7pPr>
              <a:defRPr sz="1600"/>
            </a:lvl7pPr>
            <a:lvl8pPr>
              <a:defRPr sz="1600"/>
            </a:lvl8pPr>
            <a:lvl9pPr>
              <a:defRPr sz="16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5" name="Text Placeholder 4"/>
          <p:cNvSpPr>
            <a:spLocks noGrp="1"/>
          </p:cNvSpPr>
          <p:nvPr>
            <p:ph type="body" sz="quarter" idx="3"/>
          </p:nvPr>
        </p:nvSpPr>
        <p:spPr>
          <a:xfrm>
            <a:off x="4876800" y="1535113"/>
            <a:ext cx="381000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dirty="0" smtClean="0"/>
              <a:t>Click to edit Master text styles</a:t>
            </a:r>
          </a:p>
        </p:txBody>
      </p:sp>
      <p:sp>
        <p:nvSpPr>
          <p:cNvPr id="6" name="Content Placeholder 5"/>
          <p:cNvSpPr>
            <a:spLocks noGrp="1"/>
          </p:cNvSpPr>
          <p:nvPr>
            <p:ph sz="quarter" idx="4"/>
          </p:nvPr>
        </p:nvSpPr>
        <p:spPr>
          <a:xfrm>
            <a:off x="4876800" y="2174875"/>
            <a:ext cx="3810000" cy="3951288"/>
          </a:xfrm>
          <a:prstGeom prst="rect">
            <a:avLst/>
          </a:prstGeom>
        </p:spPr>
        <p:txBody>
          <a:bodyPr/>
          <a:lstStyle>
            <a:lvl1pPr>
              <a:buFont typeface="Arial"/>
              <a:buChar char="•"/>
              <a:defRPr sz="2400"/>
            </a:lvl1pPr>
            <a:lvl2pPr>
              <a:buFont typeface="Arial"/>
              <a:buChar char="•"/>
              <a:defRPr sz="2000"/>
            </a:lvl2pPr>
            <a:lvl3pPr>
              <a:buFont typeface="Arial"/>
              <a:buChar char="•"/>
              <a:defRPr sz="1800"/>
            </a:lvl3pPr>
            <a:lvl4pPr>
              <a:buFont typeface="Arial"/>
              <a:buChar char="•"/>
              <a:defRPr sz="1600"/>
            </a:lvl4pPr>
            <a:lvl5pPr>
              <a:buFont typeface="Arial"/>
              <a:buChar cha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8084BCB-3E97-7547-8789-EDE9A4B3EA9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B3729316-DFC8-1742-830C-1104C3494D6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5DA3C3-B992-C74B-9C4F-79D444371E8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273050"/>
            <a:ext cx="2627313" cy="1162050"/>
          </a:xfrm>
          <a:prstGeom prst="rect">
            <a:avLst/>
          </a:prstGeom>
        </p:spPr>
        <p:txBody>
          <a:bodyPr anchor="b"/>
          <a:lstStyle>
            <a:lvl1pPr algn="l">
              <a:defRPr sz="2000" b="1"/>
            </a:lvl1pPr>
          </a:lstStyle>
          <a:p>
            <a:r>
              <a:rPr lang="en-AU"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buFont typeface="Arial"/>
              <a:buChar char="•"/>
              <a:defRPr sz="3200"/>
            </a:lvl1pPr>
            <a:lvl2pPr>
              <a:buFont typeface="Arial"/>
              <a:buChar char="•"/>
              <a:defRPr sz="2800"/>
            </a:lvl2pPr>
            <a:lvl3pPr>
              <a:buFont typeface="Arial"/>
              <a:buChar char="•"/>
              <a:defRPr sz="2400"/>
            </a:lvl3pPr>
            <a:lvl4pPr>
              <a:buFont typeface="Arial"/>
              <a:buChar char="•"/>
              <a:defRPr sz="2000"/>
            </a:lvl4pPr>
            <a:lvl5pPr>
              <a:buFont typeface="Arial"/>
              <a:buChar cha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838200" y="1435100"/>
            <a:ext cx="2627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CB26697-C954-1143-A140-F6542D5E568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903912" cy="566738"/>
          </a:xfrm>
          <a:prstGeom prst="rect">
            <a:avLst/>
          </a:prstGeo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9039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9039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0BC749C-1C61-A04F-A6DD-1C2B3A8A7DB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alpha val="0"/>
          </a:schemeClr>
        </a:solidFill>
        <a:effectLst/>
      </p:bgPr>
    </p:bg>
    <p:spTree>
      <p:nvGrpSpPr>
        <p:cNvPr id="1" name=""/>
        <p:cNvGrpSpPr/>
        <p:nvPr/>
      </p:nvGrpSpPr>
      <p:grpSpPr>
        <a:xfrm>
          <a:off x="0" y="0"/>
          <a:ext cx="0" cy="0"/>
          <a:chOff x="0" y="0"/>
          <a:chExt cx="0" cy="0"/>
        </a:xfrm>
      </p:grpSpPr>
      <p:pic>
        <p:nvPicPr>
          <p:cNvPr id="1026" name="Picture 4" descr="APNIC31_ppt_bar.jpg"/>
          <p:cNvPicPr>
            <a:picLocks noChangeAspect="1"/>
          </p:cNvPicPr>
          <p:nvPr userDrawn="1"/>
        </p:nvPicPr>
        <p:blipFill>
          <a:blip r:embed="rId13"/>
          <a:srcRect/>
          <a:stretch>
            <a:fillRect/>
          </a:stretch>
        </p:blipFill>
        <p:spPr bwMode="auto">
          <a:xfrm>
            <a:off x="0" y="5378450"/>
            <a:ext cx="9144000" cy="1479550"/>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7010400" y="6400800"/>
            <a:ext cx="19812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solidFill>
                  <a:schemeClr val="bg1"/>
                </a:solidFill>
              </a:defRPr>
            </a:lvl1pPr>
          </a:lstStyle>
          <a:p>
            <a:pPr>
              <a:defRPr/>
            </a:pPr>
            <a:fld id="{152BD75E-B1A5-1348-8F55-DFD34405E5ED}" type="slidenum">
              <a:rPr lang="en-US"/>
              <a:pPr>
                <a:defRPr/>
              </a:pPr>
              <a:t>‹#›</a:t>
            </a:fld>
            <a:endParaRPr lang="en-US" dirty="0"/>
          </a:p>
        </p:txBody>
      </p:sp>
      <p:sp>
        <p:nvSpPr>
          <p:cNvPr id="1028" name="Rectangle 2"/>
          <p:cNvSpPr>
            <a:spLocks noGrp="1" noChangeArrowheads="1"/>
          </p:cNvSpPr>
          <p:nvPr>
            <p:ph type="title"/>
          </p:nvPr>
        </p:nvSpPr>
        <p:spPr bwMode="auto">
          <a:xfrm>
            <a:off x="762000" y="3048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Arial"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1"/>
          </a:solidFill>
          <a:latin typeface="Arial"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1"/>
          </a:solidFill>
          <a:latin typeface="Arial"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1"/>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914400" y="1066800"/>
            <a:ext cx="7848600" cy="2362200"/>
          </a:xfrm>
        </p:spPr>
        <p:txBody>
          <a:bodyPr/>
          <a:lstStyle/>
          <a:p>
            <a:pPr eaLnBrk="1" hangingPunct="1"/>
            <a:r>
              <a:rPr lang="en-US" dirty="0" smtClean="0"/>
              <a:t>APNIC</a:t>
            </a:r>
            <a:r>
              <a:rPr lang="en-US" dirty="0" smtClean="0"/>
              <a:t> Today</a:t>
            </a:r>
            <a:endParaRPr lang="en-US" dirty="0" smtClean="0"/>
          </a:p>
        </p:txBody>
      </p:sp>
      <p:sp>
        <p:nvSpPr>
          <p:cNvPr id="13315" name="Rectangle 3"/>
          <p:cNvSpPr>
            <a:spLocks noGrp="1" noChangeArrowheads="1"/>
          </p:cNvSpPr>
          <p:nvPr>
            <p:ph type="subTitle" idx="1"/>
          </p:nvPr>
        </p:nvSpPr>
        <p:spPr bwMode="auto">
          <a:xfrm>
            <a:off x="1371600" y="3657600"/>
            <a:ext cx="6934200" cy="1752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Paul Wilson</a:t>
            </a:r>
          </a:p>
          <a:p>
            <a:pPr eaLnBrk="1" hangingPunct="1"/>
            <a:r>
              <a:rPr lang="en-US" dirty="0" smtClean="0"/>
              <a:t>Director General</a:t>
            </a:r>
          </a:p>
        </p:txBody>
      </p:sp>
      <p:sp>
        <p:nvSpPr>
          <p:cNvPr id="4" name="Slide Number Placeholder 3"/>
          <p:cNvSpPr>
            <a:spLocks noGrp="1"/>
          </p:cNvSpPr>
          <p:nvPr>
            <p:ph type="sldNum" sz="quarter" idx="10"/>
          </p:nvPr>
        </p:nvSpPr>
        <p:spPr/>
        <p:txBody>
          <a:bodyPr/>
          <a:lstStyle/>
          <a:p>
            <a:pPr>
              <a:defRPr/>
            </a:pPr>
            <a:fld id="{313BD39C-3378-294E-B2C5-B0FC8DA1100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APNIC Structure</a:t>
            </a:r>
          </a:p>
        </p:txBody>
      </p:sp>
      <p:sp>
        <p:nvSpPr>
          <p:cNvPr id="16387" name="Slide Number Placeholder 2"/>
          <p:cNvSpPr txBox="1">
            <a:spLocks/>
          </p:cNvSpPr>
          <p:nvPr/>
        </p:nvSpPr>
        <p:spPr bwMode="auto">
          <a:xfrm>
            <a:off x="0" y="6453188"/>
            <a:ext cx="539750" cy="404812"/>
          </a:xfrm>
          <a:prstGeom prst="rect">
            <a:avLst/>
          </a:prstGeom>
          <a:noFill/>
          <a:ln w="9525">
            <a:noFill/>
            <a:miter lim="800000"/>
            <a:headEnd/>
            <a:tailEnd/>
          </a:ln>
        </p:spPr>
        <p:txBody>
          <a:bodyPr lIns="0" tIns="0" rIns="0" bIns="0" anchor="ctr" anchorCtr="1">
            <a:prstTxWarp prst="textNoShape">
              <a:avLst/>
            </a:prstTxWarp>
          </a:bodyPr>
          <a:lstStyle/>
          <a:p>
            <a:pPr algn="ctr"/>
            <a:fld id="{EE332D28-DDA1-A04F-BDE4-D18F2752F0F5}" type="slidenum">
              <a:rPr lang="en-AU" sz="1000" b="1">
                <a:solidFill>
                  <a:schemeClr val="tx1"/>
                </a:solidFill>
              </a:rPr>
              <a:pPr algn="ctr"/>
              <a:t>10</a:t>
            </a:fld>
            <a:endParaRPr lang="en-AU" sz="1000" b="1">
              <a:solidFill>
                <a:schemeClr val="tx1"/>
              </a:solidFill>
            </a:endParaRPr>
          </a:p>
        </p:txBody>
      </p:sp>
      <p:cxnSp>
        <p:nvCxnSpPr>
          <p:cNvPr id="35" name="AutoShape 5"/>
          <p:cNvCxnSpPr>
            <a:cxnSpLocks noChangeShapeType="1"/>
            <a:stCxn id="29" idx="2"/>
            <a:endCxn id="45" idx="0"/>
          </p:cNvCxnSpPr>
          <p:nvPr/>
        </p:nvCxnSpPr>
        <p:spPr bwMode="auto">
          <a:xfrm rot="5400000">
            <a:off x="3036651" y="2198451"/>
            <a:ext cx="853440" cy="2217258"/>
          </a:xfrm>
          <a:prstGeom prst="bentConnector3">
            <a:avLst>
              <a:gd name="adj1" fmla="val 50000"/>
            </a:avLst>
          </a:prstGeom>
          <a:noFill/>
          <a:ln w="38100">
            <a:solidFill>
              <a:srgbClr val="000000"/>
            </a:solidFill>
            <a:miter lim="800000"/>
            <a:headEnd/>
            <a:tailEnd type="none" w="med" len="med"/>
          </a:ln>
        </p:spPr>
      </p:cxnSp>
      <p:cxnSp>
        <p:nvCxnSpPr>
          <p:cNvPr id="36" name="AutoShape 7"/>
          <p:cNvCxnSpPr>
            <a:cxnSpLocks noChangeShapeType="1"/>
            <a:stCxn id="29" idx="2"/>
            <a:endCxn id="47" idx="0"/>
          </p:cNvCxnSpPr>
          <p:nvPr/>
        </p:nvCxnSpPr>
        <p:spPr bwMode="auto">
          <a:xfrm rot="16200000" flipH="1">
            <a:off x="4499691" y="2952669"/>
            <a:ext cx="853440" cy="708822"/>
          </a:xfrm>
          <a:prstGeom prst="bentConnector3">
            <a:avLst>
              <a:gd name="adj1" fmla="val 50000"/>
            </a:avLst>
          </a:prstGeom>
          <a:noFill/>
          <a:ln w="38100">
            <a:solidFill>
              <a:srgbClr val="000000"/>
            </a:solidFill>
            <a:miter lim="800000"/>
            <a:headEnd/>
            <a:tailEnd type="none" w="med" len="med"/>
          </a:ln>
        </p:spPr>
      </p:cxnSp>
      <p:cxnSp>
        <p:nvCxnSpPr>
          <p:cNvPr id="37" name="AutoShape 8"/>
          <p:cNvCxnSpPr>
            <a:cxnSpLocks noChangeShapeType="1"/>
            <a:stCxn id="29" idx="2"/>
            <a:endCxn id="32" idx="0"/>
          </p:cNvCxnSpPr>
          <p:nvPr/>
        </p:nvCxnSpPr>
        <p:spPr bwMode="auto">
          <a:xfrm rot="5400000">
            <a:off x="3768171" y="2929971"/>
            <a:ext cx="853440" cy="754218"/>
          </a:xfrm>
          <a:prstGeom prst="bentConnector3">
            <a:avLst>
              <a:gd name="adj1" fmla="val 50000"/>
            </a:avLst>
          </a:prstGeom>
          <a:noFill/>
          <a:ln w="38100">
            <a:solidFill>
              <a:srgbClr val="000000"/>
            </a:solidFill>
            <a:miter lim="800000"/>
            <a:headEnd/>
            <a:tailEnd type="none" w="med" len="med"/>
          </a:ln>
        </p:spPr>
      </p:cxnSp>
      <p:cxnSp>
        <p:nvCxnSpPr>
          <p:cNvPr id="38" name="AutoShape 9"/>
          <p:cNvCxnSpPr>
            <a:cxnSpLocks noChangeShapeType="1"/>
            <a:stCxn id="29" idx="2"/>
            <a:endCxn id="31" idx="0"/>
          </p:cNvCxnSpPr>
          <p:nvPr/>
        </p:nvCxnSpPr>
        <p:spPr bwMode="auto">
          <a:xfrm rot="16200000" flipH="1">
            <a:off x="5962731" y="1489629"/>
            <a:ext cx="853440" cy="3634902"/>
          </a:xfrm>
          <a:prstGeom prst="bentConnector3">
            <a:avLst>
              <a:gd name="adj1" fmla="val 50000"/>
            </a:avLst>
          </a:prstGeom>
          <a:noFill/>
          <a:ln w="38100">
            <a:solidFill>
              <a:srgbClr val="000000"/>
            </a:solidFill>
            <a:prstDash val="sysDot"/>
            <a:miter lim="800000"/>
            <a:headEnd/>
            <a:tailEnd type="none" w="med" len="med"/>
          </a:ln>
        </p:spPr>
      </p:cxnSp>
      <p:pic>
        <p:nvPicPr>
          <p:cNvPr id="29" name="Picture 28"/>
          <p:cNvPicPr>
            <a:picLocks noChangeAspect="1"/>
          </p:cNvPicPr>
          <p:nvPr/>
        </p:nvPicPr>
        <p:blipFill>
          <a:blip r:embed="rId2"/>
          <a:stretch>
            <a:fillRect/>
          </a:stretch>
        </p:blipFill>
        <p:spPr>
          <a:xfrm>
            <a:off x="3962400" y="1447800"/>
            <a:ext cx="1219200" cy="1432560"/>
          </a:xfrm>
          <a:prstGeom prst="rect">
            <a:avLst/>
          </a:prstGeom>
        </p:spPr>
      </p:pic>
      <p:pic>
        <p:nvPicPr>
          <p:cNvPr id="30" name="Picture 29"/>
          <p:cNvPicPr>
            <a:picLocks noChangeAspect="1"/>
          </p:cNvPicPr>
          <p:nvPr/>
        </p:nvPicPr>
        <p:blipFill>
          <a:blip r:embed="rId3"/>
          <a:stretch>
            <a:fillRect/>
          </a:stretch>
        </p:blipFill>
        <p:spPr>
          <a:xfrm>
            <a:off x="259404" y="3733800"/>
            <a:ext cx="1264596" cy="1485900"/>
          </a:xfrm>
          <a:prstGeom prst="rect">
            <a:avLst/>
          </a:prstGeom>
        </p:spPr>
      </p:pic>
      <p:pic>
        <p:nvPicPr>
          <p:cNvPr id="31" name="Picture 30"/>
          <p:cNvPicPr>
            <a:picLocks noChangeAspect="1"/>
          </p:cNvPicPr>
          <p:nvPr/>
        </p:nvPicPr>
        <p:blipFill>
          <a:blip r:embed="rId4"/>
          <a:stretch>
            <a:fillRect/>
          </a:stretch>
        </p:blipFill>
        <p:spPr>
          <a:xfrm>
            <a:off x="7574604" y="3733800"/>
            <a:ext cx="1264596" cy="1485900"/>
          </a:xfrm>
          <a:prstGeom prst="rect">
            <a:avLst/>
          </a:prstGeom>
        </p:spPr>
      </p:pic>
      <p:pic>
        <p:nvPicPr>
          <p:cNvPr id="32" name="Picture 31"/>
          <p:cNvPicPr>
            <a:picLocks noChangeAspect="1"/>
          </p:cNvPicPr>
          <p:nvPr/>
        </p:nvPicPr>
        <p:blipFill>
          <a:blip r:embed="rId5"/>
          <a:stretch>
            <a:fillRect/>
          </a:stretch>
        </p:blipFill>
        <p:spPr>
          <a:xfrm>
            <a:off x="3185484" y="3733800"/>
            <a:ext cx="1264596" cy="1485900"/>
          </a:xfrm>
          <a:prstGeom prst="rect">
            <a:avLst/>
          </a:prstGeom>
        </p:spPr>
      </p:pic>
      <p:pic>
        <p:nvPicPr>
          <p:cNvPr id="45" name="Picture 44"/>
          <p:cNvPicPr>
            <a:picLocks noChangeAspect="1"/>
          </p:cNvPicPr>
          <p:nvPr/>
        </p:nvPicPr>
        <p:blipFill>
          <a:blip r:embed="rId6"/>
          <a:stretch>
            <a:fillRect/>
          </a:stretch>
        </p:blipFill>
        <p:spPr>
          <a:xfrm>
            <a:off x="1722444" y="3733800"/>
            <a:ext cx="1264596" cy="1485900"/>
          </a:xfrm>
          <a:prstGeom prst="rect">
            <a:avLst/>
          </a:prstGeom>
        </p:spPr>
      </p:pic>
      <p:pic>
        <p:nvPicPr>
          <p:cNvPr id="46" name="Picture 45"/>
          <p:cNvPicPr>
            <a:picLocks noChangeAspect="1"/>
          </p:cNvPicPr>
          <p:nvPr/>
        </p:nvPicPr>
        <p:blipFill>
          <a:blip r:embed="rId7"/>
          <a:stretch>
            <a:fillRect/>
          </a:stretch>
        </p:blipFill>
        <p:spPr>
          <a:xfrm>
            <a:off x="6111564" y="3733800"/>
            <a:ext cx="1264596" cy="1485900"/>
          </a:xfrm>
          <a:prstGeom prst="rect">
            <a:avLst/>
          </a:prstGeom>
        </p:spPr>
      </p:pic>
      <p:pic>
        <p:nvPicPr>
          <p:cNvPr id="47" name="Picture 46"/>
          <p:cNvPicPr>
            <a:picLocks noChangeAspect="1"/>
          </p:cNvPicPr>
          <p:nvPr/>
        </p:nvPicPr>
        <p:blipFill>
          <a:blip r:embed="rId8"/>
          <a:stretch>
            <a:fillRect/>
          </a:stretch>
        </p:blipFill>
        <p:spPr>
          <a:xfrm>
            <a:off x="4648524" y="3733800"/>
            <a:ext cx="1264596" cy="1485900"/>
          </a:xfrm>
          <a:prstGeom prst="rect">
            <a:avLst/>
          </a:prstGeom>
        </p:spPr>
      </p:pic>
      <p:cxnSp>
        <p:nvCxnSpPr>
          <p:cNvPr id="55" name="AutoShape 9"/>
          <p:cNvCxnSpPr>
            <a:cxnSpLocks noChangeShapeType="1"/>
            <a:stCxn id="29" idx="2"/>
            <a:endCxn id="46" idx="0"/>
          </p:cNvCxnSpPr>
          <p:nvPr/>
        </p:nvCxnSpPr>
        <p:spPr bwMode="auto">
          <a:xfrm rot="16200000" flipH="1">
            <a:off x="5231211" y="2221149"/>
            <a:ext cx="853440" cy="2171862"/>
          </a:xfrm>
          <a:prstGeom prst="bentConnector3">
            <a:avLst>
              <a:gd name="adj1" fmla="val 50000"/>
            </a:avLst>
          </a:prstGeom>
          <a:noFill/>
          <a:ln w="38100">
            <a:solidFill>
              <a:srgbClr val="000000"/>
            </a:solidFill>
            <a:prstDash val="sysDot"/>
            <a:miter lim="800000"/>
            <a:headEnd/>
            <a:tailEnd type="none" w="med" len="med"/>
          </a:ln>
        </p:spPr>
      </p:cxnSp>
      <p:cxnSp>
        <p:nvCxnSpPr>
          <p:cNvPr id="63" name="AutoShape 5"/>
          <p:cNvCxnSpPr>
            <a:cxnSpLocks noChangeShapeType="1"/>
            <a:stCxn id="29" idx="2"/>
            <a:endCxn id="30" idx="0"/>
          </p:cNvCxnSpPr>
          <p:nvPr/>
        </p:nvCxnSpPr>
        <p:spPr bwMode="auto">
          <a:xfrm rot="5400000">
            <a:off x="2305131" y="1466931"/>
            <a:ext cx="853440" cy="3680298"/>
          </a:xfrm>
          <a:prstGeom prst="bentConnector3">
            <a:avLst>
              <a:gd name="adj1" fmla="val 50000"/>
            </a:avLst>
          </a:prstGeom>
          <a:noFill/>
          <a:ln w="38100">
            <a:solidFill>
              <a:srgbClr val="000000"/>
            </a:solidFill>
            <a:miter lim="800000"/>
            <a:headEn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7"/>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8"/>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Next:</a:t>
            </a:r>
            <a:endParaRPr lang="en-US" dirty="0"/>
          </a:p>
        </p:txBody>
      </p:sp>
      <p:sp>
        <p:nvSpPr>
          <p:cNvPr id="5" name="Subtitle 4"/>
          <p:cNvSpPr>
            <a:spLocks noGrp="1"/>
          </p:cNvSpPr>
          <p:nvPr>
            <p:ph type="subTitle" idx="1"/>
          </p:nvPr>
        </p:nvSpPr>
        <p:spPr/>
        <p:txBody>
          <a:bodyPr/>
          <a:lstStyle/>
          <a:p>
            <a:r>
              <a:rPr lang="en-US" dirty="0" smtClean="0"/>
              <a:t>APNIC Area Reports</a:t>
            </a:r>
            <a:endParaRPr lang="en-US" dirty="0"/>
          </a:p>
        </p:txBody>
      </p:sp>
      <p:sp>
        <p:nvSpPr>
          <p:cNvPr id="6" name="Slide Number Placeholder 5"/>
          <p:cNvSpPr>
            <a:spLocks noGrp="1"/>
          </p:cNvSpPr>
          <p:nvPr>
            <p:ph type="sldNum" sz="quarter" idx="10"/>
          </p:nvPr>
        </p:nvSpPr>
        <p:spPr/>
        <p:txBody>
          <a:bodyPr/>
          <a:lstStyle/>
          <a:p>
            <a:pPr>
              <a:defRPr/>
            </a:pPr>
            <a:fld id="{313BD39C-3378-294E-B2C5-B0FC8DA11008}"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Recent events</a:t>
            </a:r>
            <a:endParaRPr lang="en-US" dirty="0"/>
          </a:p>
        </p:txBody>
      </p:sp>
      <p:sp>
        <p:nvSpPr>
          <p:cNvPr id="3" name="Content Placeholder 2"/>
          <p:cNvSpPr>
            <a:spLocks noGrp="1"/>
          </p:cNvSpPr>
          <p:nvPr>
            <p:ph idx="1"/>
          </p:nvPr>
        </p:nvSpPr>
        <p:spPr>
          <a:xfrm>
            <a:off x="914400" y="1447800"/>
            <a:ext cx="7848600" cy="4648200"/>
          </a:xfrm>
        </p:spPr>
        <p:txBody>
          <a:bodyPr>
            <a:normAutofit fontScale="85000" lnSpcReduction="20000"/>
          </a:bodyPr>
          <a:lstStyle/>
          <a:p>
            <a:pPr>
              <a:buNone/>
            </a:pPr>
            <a:r>
              <a:rPr lang="en-US" dirty="0" smtClean="0"/>
              <a:t>  1 Jan   New </a:t>
            </a:r>
            <a:r>
              <a:rPr lang="en-US" dirty="0" smtClean="0"/>
              <a:t>APNIC office</a:t>
            </a:r>
            <a:endParaRPr lang="en-US" dirty="0" smtClean="0"/>
          </a:p>
          <a:p>
            <a:pPr>
              <a:buNone/>
            </a:pPr>
            <a:r>
              <a:rPr lang="en-US" dirty="0" smtClean="0"/>
              <a:t>  1 Jan   RPKI </a:t>
            </a:r>
            <a:r>
              <a:rPr lang="en-US" dirty="0" smtClean="0"/>
              <a:t>global launch</a:t>
            </a:r>
            <a:endParaRPr lang="en-US" dirty="0" smtClean="0"/>
          </a:p>
          <a:p>
            <a:pPr>
              <a:buNone/>
            </a:pPr>
            <a:r>
              <a:rPr lang="en-US" dirty="0" smtClean="0"/>
              <a:t>13 Jan   Brisbane floods </a:t>
            </a:r>
          </a:p>
          <a:p>
            <a:pPr>
              <a:buNone/>
            </a:pPr>
            <a:r>
              <a:rPr lang="en-US" dirty="0" smtClean="0"/>
              <a:t>  3 Feb   “Final 5” distribution</a:t>
            </a:r>
          </a:p>
          <a:p>
            <a:pPr>
              <a:buNone/>
            </a:pPr>
            <a:r>
              <a:rPr lang="en-US" dirty="0" smtClean="0"/>
              <a:t>  4 Feb   I* Retreat</a:t>
            </a:r>
          </a:p>
          <a:p>
            <a:pPr>
              <a:buNone/>
            </a:pPr>
            <a:r>
              <a:rPr lang="en-US" dirty="0" smtClean="0"/>
              <a:t>15 Feb   New IPv4 request procedures</a:t>
            </a:r>
          </a:p>
          <a:p>
            <a:pPr>
              <a:buNone/>
            </a:pPr>
            <a:r>
              <a:rPr lang="en-US" dirty="0" smtClean="0"/>
              <a:t>16 Feb   in-</a:t>
            </a:r>
            <a:r>
              <a:rPr lang="en-US" dirty="0" err="1" smtClean="0"/>
              <a:t>addr.arpa</a:t>
            </a:r>
            <a:r>
              <a:rPr lang="en-US" dirty="0" smtClean="0"/>
              <a:t> transfer &amp; DNSSEC</a:t>
            </a:r>
          </a:p>
          <a:p>
            <a:pPr>
              <a:buNone/>
            </a:pPr>
            <a:r>
              <a:rPr lang="en-US" dirty="0" smtClean="0"/>
              <a:t>20 Feb   EC </a:t>
            </a:r>
            <a:r>
              <a:rPr lang="en-US" dirty="0" smtClean="0"/>
              <a:t>Strategic planning</a:t>
            </a:r>
            <a:endParaRPr lang="en-US" dirty="0" smtClean="0"/>
          </a:p>
          <a:p>
            <a:pPr>
              <a:buNone/>
            </a:pPr>
            <a:r>
              <a:rPr lang="en-US" dirty="0" smtClean="0"/>
              <a:t>20 Feb   Member survey 2011</a:t>
            </a:r>
          </a:p>
          <a:p>
            <a:pPr>
              <a:buNone/>
            </a:pPr>
            <a:r>
              <a:rPr lang="en-US" dirty="0" smtClean="0"/>
              <a:t>24 Feb   Close of record-setting APRICOT</a:t>
            </a:r>
          </a:p>
          <a:p>
            <a:pPr>
              <a:buNone/>
            </a:pPr>
            <a:r>
              <a:rPr lang="en-US" dirty="0" smtClean="0"/>
              <a:t>25 Feb   CSTD working group on IGF</a:t>
            </a:r>
          </a:p>
          <a:p>
            <a:pPr>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21017DB-2440-4942-BD39-E3891C04CB21}" type="slidenum">
              <a:rPr lang="en-US" smtClean="0"/>
              <a:pPr>
                <a:defRPr/>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Trends &amp; developments</a:t>
            </a:r>
            <a:endParaRPr lang="en-US" dirty="0"/>
          </a:p>
        </p:txBody>
      </p:sp>
      <p:sp>
        <p:nvSpPr>
          <p:cNvPr id="3" name="Content Placeholder 2"/>
          <p:cNvSpPr>
            <a:spLocks noGrp="1"/>
          </p:cNvSpPr>
          <p:nvPr>
            <p:ph idx="1"/>
          </p:nvPr>
        </p:nvSpPr>
        <p:spPr>
          <a:xfrm>
            <a:off x="914400" y="1447800"/>
            <a:ext cx="7848600" cy="4648200"/>
          </a:xfrm>
        </p:spPr>
        <p:txBody>
          <a:bodyPr>
            <a:normAutofit fontScale="92500" lnSpcReduction="20000"/>
          </a:bodyPr>
          <a:lstStyle/>
          <a:p>
            <a:r>
              <a:rPr lang="en-US" dirty="0" smtClean="0"/>
              <a:t>Services reliability and availability</a:t>
            </a:r>
          </a:p>
          <a:p>
            <a:r>
              <a:rPr lang="en-US" dirty="0" smtClean="0"/>
              <a:t>Procedures: IPv4 and IPv6 (“</a:t>
            </a:r>
            <a:r>
              <a:rPr lang="en-US" dirty="0" err="1" smtClean="0"/>
              <a:t>Kickstart</a:t>
            </a:r>
            <a:r>
              <a:rPr lang="en-US" dirty="0" smtClean="0"/>
              <a:t>”)</a:t>
            </a:r>
          </a:p>
          <a:p>
            <a:r>
              <a:rPr lang="en-US" dirty="0" smtClean="0"/>
              <a:t>IPv6 services</a:t>
            </a:r>
          </a:p>
          <a:p>
            <a:r>
              <a:rPr lang="en-US" dirty="0" smtClean="0"/>
              <a:t>Agile!</a:t>
            </a:r>
          </a:p>
          <a:p>
            <a:r>
              <a:rPr lang="en-US" dirty="0" smtClean="0"/>
              <a:t>“Public Affairs”</a:t>
            </a:r>
          </a:p>
          <a:p>
            <a:r>
              <a:rPr lang="en-US" dirty="0" smtClean="0"/>
              <a:t>External engagement</a:t>
            </a:r>
          </a:p>
          <a:p>
            <a:pPr lvl="1"/>
            <a:r>
              <a:rPr lang="en-US" sz="2595" dirty="0" smtClean="0"/>
              <a:t>IGF</a:t>
            </a:r>
            <a:r>
              <a:rPr lang="en-US" sz="2595" dirty="0" smtClean="0"/>
              <a:t>, </a:t>
            </a:r>
            <a:r>
              <a:rPr lang="en-US" sz="2595" dirty="0" err="1" smtClean="0"/>
              <a:t>APrIGF</a:t>
            </a:r>
            <a:r>
              <a:rPr lang="en-US" sz="2595" dirty="0" smtClean="0"/>
              <a:t>, ICANN,</a:t>
            </a:r>
            <a:r>
              <a:rPr lang="en-US" sz="2595" dirty="0" smtClean="0"/>
              <a:t> RIR/NRO</a:t>
            </a:r>
            <a:r>
              <a:rPr lang="en-US" sz="2595" dirty="0" smtClean="0"/>
              <a:t>, OECD, ITU PP10, IPv6 Group, APv6TF, *NOG, </a:t>
            </a:r>
            <a:r>
              <a:rPr lang="en-US" sz="2595" dirty="0" err="1" smtClean="0"/>
              <a:t>INETs</a:t>
            </a:r>
            <a:r>
              <a:rPr lang="en-US" sz="2595" dirty="0" smtClean="0"/>
              <a:t>, </a:t>
            </a:r>
            <a:r>
              <a:rPr lang="en-US" sz="2595" dirty="0" smtClean="0"/>
              <a:t>etc etc etc</a:t>
            </a:r>
            <a:endParaRPr lang="en-US" sz="2595" dirty="0" smtClean="0"/>
          </a:p>
          <a:p>
            <a:r>
              <a:rPr lang="en-US" dirty="0" smtClean="0"/>
              <a:t>ISIF</a:t>
            </a:r>
            <a:r>
              <a:rPr lang="en-US" dirty="0" smtClean="0"/>
              <a:t>: Information Society Innovation Fund</a:t>
            </a:r>
            <a:endParaRPr lang="en-US" dirty="0" smtClean="0"/>
          </a:p>
          <a:p>
            <a:r>
              <a:rPr lang="en-US" dirty="0" smtClean="0"/>
              <a:t>Office purchase and relocation</a:t>
            </a:r>
            <a:endParaRPr lang="en-US" dirty="0"/>
          </a:p>
        </p:txBody>
      </p:sp>
      <p:sp>
        <p:nvSpPr>
          <p:cNvPr id="4" name="Slide Number Placeholder 3"/>
          <p:cNvSpPr>
            <a:spLocks noGrp="1"/>
          </p:cNvSpPr>
          <p:nvPr>
            <p:ph type="sldNum" sz="quarter" idx="10"/>
          </p:nvPr>
        </p:nvSpPr>
        <p:spPr/>
        <p:txBody>
          <a:bodyPr/>
          <a:lstStyle/>
          <a:p>
            <a:pPr>
              <a:defRPr/>
            </a:pPr>
            <a:fld id="{821017DB-2440-4942-BD39-E3891C04CB21}"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APNIC tomorrow…</a:t>
            </a:r>
            <a:endParaRPr lang="en-US" dirty="0"/>
          </a:p>
        </p:txBody>
      </p:sp>
      <p:sp>
        <p:nvSpPr>
          <p:cNvPr id="6" name="Subtitle 5"/>
          <p:cNvSpPr>
            <a:spLocks noGrp="1"/>
          </p:cNvSpPr>
          <p:nvPr>
            <p:ph type="subTitle" idx="1"/>
          </p:nvPr>
        </p:nvSpPr>
        <p:spPr/>
        <p:txBody>
          <a:bodyPr/>
          <a:lstStyle/>
          <a:p>
            <a:r>
              <a:rPr lang="en-US" dirty="0" smtClean="0"/>
              <a:t>Developing corporate image</a:t>
            </a:r>
            <a:endParaRPr lang="en-US" dirty="0"/>
          </a:p>
        </p:txBody>
      </p:sp>
      <p:sp>
        <p:nvSpPr>
          <p:cNvPr id="4" name="Slide Number Placeholder 3"/>
          <p:cNvSpPr>
            <a:spLocks noGrp="1"/>
          </p:cNvSpPr>
          <p:nvPr>
            <p:ph type="sldNum" sz="quarter" idx="10"/>
          </p:nvPr>
        </p:nvSpPr>
        <p:spPr/>
        <p:txBody>
          <a:bodyPr/>
          <a:lstStyle/>
          <a:p>
            <a:pPr>
              <a:defRPr/>
            </a:pPr>
            <a:fld id="{821017DB-2440-4942-BD39-E3891C04CB21}"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to 2010…</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13BD39C-3378-294E-B2C5-B0FC8DA1100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APNIC Planning</a:t>
            </a:r>
            <a:endParaRPr lang="en-US" dirty="0"/>
          </a:p>
        </p:txBody>
      </p:sp>
      <p:sp>
        <p:nvSpPr>
          <p:cNvPr id="4" name="Pentagon 3"/>
          <p:cNvSpPr/>
          <p:nvPr/>
        </p:nvSpPr>
        <p:spPr bwMode="auto">
          <a:xfrm>
            <a:off x="1066800" y="2895600"/>
            <a:ext cx="1524000" cy="914400"/>
          </a:xfrm>
          <a:prstGeom prst="homePlate">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chemeClr val="bg1"/>
                </a:solidFill>
              </a:rPr>
              <a:t>Member Survey</a:t>
            </a:r>
            <a:endParaRPr kumimoji="0" lang="en-US" sz="1400" b="1" i="0" u="none" strike="noStrike" cap="none" normalizeH="0" baseline="0" dirty="0">
              <a:ln>
                <a:noFill/>
              </a:ln>
              <a:solidFill>
                <a:schemeClr val="bg1"/>
              </a:solidFill>
              <a:effectLst/>
              <a:latin typeface="Arial" charset="0"/>
              <a:ea typeface="ＭＳ Ｐゴシック" charset="-128"/>
              <a:cs typeface="ＭＳ Ｐゴシック" charset="-128"/>
            </a:endParaRPr>
          </a:p>
        </p:txBody>
      </p:sp>
      <p:sp>
        <p:nvSpPr>
          <p:cNvPr id="7" name="Pentagon 6"/>
          <p:cNvSpPr/>
          <p:nvPr/>
        </p:nvSpPr>
        <p:spPr bwMode="auto">
          <a:xfrm>
            <a:off x="6553200" y="2819400"/>
            <a:ext cx="1524000" cy="914400"/>
          </a:xfrm>
          <a:prstGeom prst="homePlate">
            <a:avLst/>
          </a:prstGeom>
          <a:solidFill>
            <a:schemeClr val="bg2">
              <a:lumMod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chemeClr val="bg1"/>
                </a:solidFill>
              </a:rPr>
              <a:t>Operational Plan</a:t>
            </a:r>
            <a:endParaRPr kumimoji="0" lang="en-US" sz="1400" b="1" i="0" u="none" strike="noStrike" cap="none" normalizeH="0" baseline="0" dirty="0">
              <a:ln>
                <a:noFill/>
              </a:ln>
              <a:solidFill>
                <a:schemeClr val="bg1"/>
              </a:solidFill>
              <a:effectLst/>
              <a:latin typeface="Arial" charset="0"/>
              <a:ea typeface="ＭＳ Ｐゴシック" charset="-128"/>
              <a:cs typeface="ＭＳ Ｐゴシック" charset="-128"/>
            </a:endParaRPr>
          </a:p>
        </p:txBody>
      </p:sp>
      <p:sp>
        <p:nvSpPr>
          <p:cNvPr id="8" name="TextBox 7"/>
          <p:cNvSpPr txBox="1"/>
          <p:nvPr/>
        </p:nvSpPr>
        <p:spPr>
          <a:xfrm>
            <a:off x="914400" y="4648200"/>
            <a:ext cx="1997512" cy="461665"/>
          </a:xfrm>
          <a:prstGeom prst="rect">
            <a:avLst/>
          </a:prstGeom>
          <a:noFill/>
        </p:spPr>
        <p:txBody>
          <a:bodyPr wrap="none" rtlCol="0">
            <a:spAutoFit/>
          </a:bodyPr>
          <a:lstStyle/>
          <a:p>
            <a:r>
              <a:rPr lang="en-US" b="1" dirty="0" smtClean="0"/>
              <a:t>Membership</a:t>
            </a:r>
            <a:endParaRPr lang="en-US" b="1" dirty="0"/>
          </a:p>
        </p:txBody>
      </p:sp>
      <p:sp>
        <p:nvSpPr>
          <p:cNvPr id="9" name="TextBox 8"/>
          <p:cNvSpPr txBox="1"/>
          <p:nvPr/>
        </p:nvSpPr>
        <p:spPr>
          <a:xfrm>
            <a:off x="4191000" y="5029200"/>
            <a:ext cx="612217" cy="461665"/>
          </a:xfrm>
          <a:prstGeom prst="rect">
            <a:avLst/>
          </a:prstGeom>
          <a:noFill/>
        </p:spPr>
        <p:txBody>
          <a:bodyPr wrap="none" rtlCol="0">
            <a:spAutoFit/>
          </a:bodyPr>
          <a:lstStyle/>
          <a:p>
            <a:r>
              <a:rPr lang="en-US" b="1" dirty="0" smtClean="0"/>
              <a:t>EC</a:t>
            </a:r>
            <a:endParaRPr lang="en-US" b="1" dirty="0"/>
          </a:p>
        </p:txBody>
      </p:sp>
      <p:sp>
        <p:nvSpPr>
          <p:cNvPr id="10" name="TextBox 9"/>
          <p:cNvSpPr txBox="1"/>
          <p:nvPr/>
        </p:nvSpPr>
        <p:spPr>
          <a:xfrm>
            <a:off x="6477000" y="4648200"/>
            <a:ext cx="1775847" cy="461665"/>
          </a:xfrm>
          <a:prstGeom prst="rect">
            <a:avLst/>
          </a:prstGeom>
          <a:noFill/>
        </p:spPr>
        <p:txBody>
          <a:bodyPr wrap="none" rtlCol="0">
            <a:spAutoFit/>
          </a:bodyPr>
          <a:lstStyle/>
          <a:p>
            <a:r>
              <a:rPr lang="en-US" b="1" dirty="0" smtClean="0"/>
              <a:t>Secretariat</a:t>
            </a:r>
            <a:endParaRPr lang="en-US" b="1" dirty="0"/>
          </a:p>
        </p:txBody>
      </p:sp>
      <p:cxnSp>
        <p:nvCxnSpPr>
          <p:cNvPr id="12" name="Straight Arrow Connector 11"/>
          <p:cNvCxnSpPr>
            <a:stCxn id="4" idx="3"/>
            <a:endCxn id="5" idx="1"/>
          </p:cNvCxnSpPr>
          <p:nvPr/>
        </p:nvCxnSpPr>
        <p:spPr bwMode="auto">
          <a:xfrm flipV="1">
            <a:off x="2590800" y="2438400"/>
            <a:ext cx="1219200" cy="914400"/>
          </a:xfrm>
          <a:prstGeom prst="straightConnector1">
            <a:avLst/>
          </a:prstGeom>
          <a:solidFill>
            <a:schemeClr val="accent1"/>
          </a:solidFill>
          <a:ln w="57150" cap="flat" cmpd="sng" algn="ctr">
            <a:solidFill>
              <a:schemeClr val="accent6">
                <a:lumMod val="60000"/>
                <a:lumOff val="40000"/>
              </a:schemeClr>
            </a:solidFill>
            <a:prstDash val="solid"/>
            <a:round/>
            <a:headEnd type="none" w="med" len="med"/>
            <a:tailEnd type="arrow" w="med" len="med"/>
          </a:ln>
          <a:effectLst/>
        </p:spPr>
      </p:cxnSp>
      <p:cxnSp>
        <p:nvCxnSpPr>
          <p:cNvPr id="13" name="Straight Arrow Connector 12"/>
          <p:cNvCxnSpPr>
            <a:stCxn id="4" idx="3"/>
            <a:endCxn id="6" idx="1"/>
          </p:cNvCxnSpPr>
          <p:nvPr/>
        </p:nvCxnSpPr>
        <p:spPr bwMode="auto">
          <a:xfrm>
            <a:off x="2590800" y="3352800"/>
            <a:ext cx="1219200" cy="914400"/>
          </a:xfrm>
          <a:prstGeom prst="straightConnector1">
            <a:avLst/>
          </a:prstGeom>
          <a:solidFill>
            <a:schemeClr val="accent1"/>
          </a:solidFill>
          <a:ln w="57150" cap="flat" cmpd="sng" algn="ctr">
            <a:solidFill>
              <a:schemeClr val="accent6">
                <a:lumMod val="60000"/>
                <a:lumOff val="40000"/>
              </a:schemeClr>
            </a:solidFill>
            <a:prstDash val="solid"/>
            <a:round/>
            <a:headEnd type="none" w="med" len="med"/>
            <a:tailEnd type="arrow" w="med" len="med"/>
          </a:ln>
          <a:effectLst/>
        </p:spPr>
      </p:cxnSp>
      <p:grpSp>
        <p:nvGrpSpPr>
          <p:cNvPr id="3" name="Group 34"/>
          <p:cNvGrpSpPr/>
          <p:nvPr/>
        </p:nvGrpSpPr>
        <p:grpSpPr>
          <a:xfrm>
            <a:off x="3810000" y="1981200"/>
            <a:ext cx="1524000" cy="2743200"/>
            <a:chOff x="3810000" y="1981200"/>
            <a:chExt cx="1524000" cy="2743200"/>
          </a:xfrm>
        </p:grpSpPr>
        <p:sp>
          <p:nvSpPr>
            <p:cNvPr id="5" name="Pentagon 4"/>
            <p:cNvSpPr/>
            <p:nvPr/>
          </p:nvSpPr>
          <p:spPr bwMode="auto">
            <a:xfrm>
              <a:off x="3810000" y="1981200"/>
              <a:ext cx="1524000" cy="914400"/>
            </a:xfrm>
            <a:prstGeom prst="homePlat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chemeClr val="bg1"/>
                  </a:solidFill>
                </a:rPr>
                <a:t>Strategy / Activity Plan</a:t>
              </a:r>
              <a:endParaRPr kumimoji="0" lang="en-US" sz="1400" b="1" i="0" u="none" strike="noStrike" cap="none" normalizeH="0" baseline="0" dirty="0">
                <a:ln>
                  <a:noFill/>
                </a:ln>
                <a:solidFill>
                  <a:schemeClr val="bg1"/>
                </a:solidFill>
                <a:effectLst/>
                <a:latin typeface="Arial" charset="0"/>
                <a:ea typeface="ＭＳ Ｐゴシック" charset="-128"/>
                <a:cs typeface="ＭＳ Ｐゴシック" charset="-128"/>
              </a:endParaRPr>
            </a:p>
          </p:txBody>
        </p:sp>
        <p:sp>
          <p:nvSpPr>
            <p:cNvPr id="6" name="Pentagon 5"/>
            <p:cNvSpPr/>
            <p:nvPr/>
          </p:nvSpPr>
          <p:spPr bwMode="auto">
            <a:xfrm>
              <a:off x="3810000" y="3810000"/>
              <a:ext cx="1524000" cy="914400"/>
            </a:xfrm>
            <a:prstGeom prst="homePlat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chemeClr val="bg1"/>
                  </a:solidFill>
                </a:rPr>
                <a:t>Budget</a:t>
              </a:r>
              <a:endParaRPr kumimoji="0" lang="en-US" sz="1400" b="1" i="0" u="none" strike="noStrike" cap="none" normalizeH="0" baseline="0" dirty="0">
                <a:ln>
                  <a:noFill/>
                </a:ln>
                <a:solidFill>
                  <a:schemeClr val="bg1"/>
                </a:solidFill>
                <a:effectLst/>
                <a:latin typeface="Arial" charset="0"/>
                <a:ea typeface="ＭＳ Ｐゴシック" charset="-128"/>
                <a:cs typeface="ＭＳ Ｐゴシック" charset="-128"/>
              </a:endParaRPr>
            </a:p>
          </p:txBody>
        </p:sp>
        <p:cxnSp>
          <p:nvCxnSpPr>
            <p:cNvPr id="17" name="Straight Arrow Connector 16"/>
            <p:cNvCxnSpPr>
              <a:stCxn id="5" idx="2"/>
              <a:endCxn id="6" idx="0"/>
            </p:cNvCxnSpPr>
            <p:nvPr/>
          </p:nvCxnSpPr>
          <p:spPr bwMode="auto">
            <a:xfrm rot="5400000">
              <a:off x="3886200" y="3352800"/>
              <a:ext cx="914400" cy="1588"/>
            </a:xfrm>
            <a:prstGeom prst="straightConnector1">
              <a:avLst/>
            </a:prstGeom>
            <a:solidFill>
              <a:schemeClr val="accent1"/>
            </a:solidFill>
            <a:ln w="57150" cap="flat" cmpd="sng" algn="ctr">
              <a:solidFill>
                <a:schemeClr val="accent3">
                  <a:lumMod val="60000"/>
                  <a:lumOff val="40000"/>
                </a:schemeClr>
              </a:solidFill>
              <a:prstDash val="solid"/>
              <a:round/>
              <a:headEnd type="arrow" w="med" len="med"/>
              <a:tailEnd type="arrow" w="med" len="med"/>
            </a:ln>
            <a:effectLst/>
          </p:spPr>
        </p:cxnSp>
      </p:grpSp>
      <p:cxnSp>
        <p:nvCxnSpPr>
          <p:cNvPr id="20" name="Straight Arrow Connector 19"/>
          <p:cNvCxnSpPr>
            <a:stCxn id="5" idx="3"/>
          </p:cNvCxnSpPr>
          <p:nvPr/>
        </p:nvCxnSpPr>
        <p:spPr bwMode="auto">
          <a:xfrm>
            <a:off x="5334000" y="2438400"/>
            <a:ext cx="1219200" cy="381000"/>
          </a:xfrm>
          <a:prstGeom prst="straightConnector1">
            <a:avLst/>
          </a:prstGeom>
          <a:solidFill>
            <a:schemeClr val="accent1"/>
          </a:solidFill>
          <a:ln w="57150" cap="flat" cmpd="sng" algn="ctr">
            <a:solidFill>
              <a:schemeClr val="bg2">
                <a:lumMod val="25000"/>
              </a:schemeClr>
            </a:solidFill>
            <a:prstDash val="solid"/>
            <a:round/>
            <a:headEnd type="none" w="med" len="med"/>
            <a:tailEnd type="arrow" w="med" len="med"/>
          </a:ln>
          <a:effectLst/>
        </p:spPr>
      </p:cxnSp>
      <p:cxnSp>
        <p:nvCxnSpPr>
          <p:cNvPr id="23" name="Straight Arrow Connector 22"/>
          <p:cNvCxnSpPr>
            <a:stCxn id="6" idx="3"/>
          </p:cNvCxnSpPr>
          <p:nvPr/>
        </p:nvCxnSpPr>
        <p:spPr bwMode="auto">
          <a:xfrm flipV="1">
            <a:off x="5334000" y="3733800"/>
            <a:ext cx="1219200" cy="533400"/>
          </a:xfrm>
          <a:prstGeom prst="straightConnector1">
            <a:avLst/>
          </a:prstGeom>
          <a:solidFill>
            <a:schemeClr val="accent1"/>
          </a:solidFill>
          <a:ln w="57150" cap="flat" cmpd="sng" algn="ctr">
            <a:solidFill>
              <a:schemeClr val="bg2">
                <a:lumMod val="25000"/>
              </a:schemeClr>
            </a:solidFill>
            <a:prstDash val="solid"/>
            <a:round/>
            <a:headEnd type="none" w="med" len="med"/>
            <a:tailEnd type="arrow" w="med" len="med"/>
          </a:ln>
          <a:effectLst/>
        </p:spPr>
      </p:cxnSp>
      <p:cxnSp>
        <p:nvCxnSpPr>
          <p:cNvPr id="32" name="Straight Arrow Connector 31"/>
          <p:cNvCxnSpPr>
            <a:stCxn id="4" idx="3"/>
            <a:endCxn id="7" idx="1"/>
          </p:cNvCxnSpPr>
          <p:nvPr/>
        </p:nvCxnSpPr>
        <p:spPr bwMode="auto">
          <a:xfrm flipV="1">
            <a:off x="2590800" y="3276600"/>
            <a:ext cx="3962400" cy="76200"/>
          </a:xfrm>
          <a:prstGeom prst="straightConnector1">
            <a:avLst/>
          </a:prstGeom>
          <a:solidFill>
            <a:schemeClr val="accent1"/>
          </a:solidFill>
          <a:ln w="57150" cap="flat" cmpd="sng" algn="ctr">
            <a:solidFill>
              <a:schemeClr val="accent6">
                <a:lumMod val="60000"/>
                <a:lumOff val="40000"/>
              </a:schemeClr>
            </a:solidFill>
            <a:prstDash val="solid"/>
            <a:round/>
            <a:headEnd type="none" w="med" len="med"/>
            <a:tailEnd type="arrow" w="med" len="med"/>
          </a:ln>
          <a:effectLst/>
        </p:spPr>
      </p:cxnSp>
      <p:cxnSp>
        <p:nvCxnSpPr>
          <p:cNvPr id="37" name="Straight Connector 36"/>
          <p:cNvCxnSpPr/>
          <p:nvPr/>
        </p:nvCxnSpPr>
        <p:spPr bwMode="auto">
          <a:xfrm rot="5400000">
            <a:off x="1105694" y="3542506"/>
            <a:ext cx="4191000" cy="1588"/>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38" name="Straight Connector 37"/>
          <p:cNvCxnSpPr/>
          <p:nvPr/>
        </p:nvCxnSpPr>
        <p:spPr bwMode="auto">
          <a:xfrm rot="5400000">
            <a:off x="3772694" y="3542506"/>
            <a:ext cx="4191000" cy="1588"/>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Planning</a:t>
            </a:r>
            <a:endParaRPr lang="en-US" dirty="0"/>
          </a:p>
        </p:txBody>
      </p:sp>
      <p:sp>
        <p:nvSpPr>
          <p:cNvPr id="3" name="Content Placeholder 2"/>
          <p:cNvSpPr>
            <a:spLocks noGrp="1"/>
          </p:cNvSpPr>
          <p:nvPr>
            <p:ph idx="1"/>
          </p:nvPr>
        </p:nvSpPr>
        <p:spPr/>
        <p:txBody>
          <a:bodyPr/>
          <a:lstStyle/>
          <a:p>
            <a:r>
              <a:rPr lang="en-US" dirty="0" smtClean="0"/>
              <a:t>Four key</a:t>
            </a:r>
            <a:r>
              <a:rPr lang="en-US" dirty="0" smtClean="0"/>
              <a:t> outcomes</a:t>
            </a:r>
          </a:p>
          <a:p>
            <a:pPr lvl="1"/>
            <a:r>
              <a:rPr lang="en-US" dirty="0" smtClean="0"/>
              <a:t>Delivering Value</a:t>
            </a:r>
          </a:p>
          <a:p>
            <a:pPr lvl="1"/>
            <a:r>
              <a:rPr lang="en-US" dirty="0" smtClean="0"/>
              <a:t>Supporting Internet Development</a:t>
            </a:r>
          </a:p>
          <a:p>
            <a:pPr lvl="1"/>
            <a:r>
              <a:rPr lang="en-US" dirty="0" smtClean="0"/>
              <a:t>Collaborating and Communicating</a:t>
            </a:r>
          </a:p>
          <a:p>
            <a:pPr lvl="1"/>
            <a:r>
              <a:rPr lang="en-US" dirty="0" smtClean="0"/>
              <a:t>Corporate Support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Operational Focus</a:t>
            </a:r>
            <a:endParaRPr lang="en-US"/>
          </a:p>
        </p:txBody>
      </p:sp>
      <p:sp>
        <p:nvSpPr>
          <p:cNvPr id="15363" name="Rectangle 3"/>
          <p:cNvSpPr>
            <a:spLocks noGrp="1" noChangeArrowheads="1"/>
          </p:cNvSpPr>
          <p:nvPr>
            <p:ph idx="1"/>
          </p:nvPr>
        </p:nvSpPr>
        <p:spPr/>
        <p:txBody>
          <a:bodyPr>
            <a:normAutofit fontScale="77500" lnSpcReduction="20000"/>
          </a:bodyPr>
          <a:lstStyle/>
          <a:p>
            <a:r>
              <a:rPr lang="en-GB" dirty="0" smtClean="0"/>
              <a:t>Delivering Value</a:t>
            </a:r>
          </a:p>
          <a:p>
            <a:pPr lvl="1"/>
            <a:r>
              <a:rPr lang="en-US" dirty="0" smtClean="0"/>
              <a:t>As a service organization, APNIC provides value to all stakeholders according to their specific needs.  The APNIC Secretariat is funded by the membership, and applies those funds in the mutual interest of all Members, through provision of a core set of high-quality services related to Internet address allocation and management.</a:t>
            </a:r>
            <a:endParaRPr lang="en-GB" dirty="0" smtClean="0"/>
          </a:p>
          <a:p>
            <a:r>
              <a:rPr lang="en-GB" dirty="0" smtClean="0"/>
              <a:t>Supporting Internet Development</a:t>
            </a:r>
          </a:p>
          <a:p>
            <a:pPr lvl="1"/>
            <a:r>
              <a:rPr lang="en-US" dirty="0" smtClean="0"/>
              <a:t>APNIC stakeholders share a common interest in the healthy and vigorous development of the Internet throughout all parts of the Asia Pacific region and the world.  APNIC supports the maintenance of an open and neutral Internet, based on global addressability of all network components, and minimal barriers to global end-end </a:t>
            </a:r>
            <a:r>
              <a:rPr lang="en-US" dirty="0" err="1" smtClean="0"/>
              <a:t>reachability</a:t>
            </a:r>
            <a:r>
              <a:rPr lang="en-US" dirty="0" smtClean="0"/>
              <a:t>.</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Operational Focus</a:t>
            </a:r>
            <a:endParaRPr lang="en-US"/>
          </a:p>
        </p:txBody>
      </p:sp>
      <p:sp>
        <p:nvSpPr>
          <p:cNvPr id="16387" name="Content Placeholder 2"/>
          <p:cNvSpPr>
            <a:spLocks noGrp="1"/>
          </p:cNvSpPr>
          <p:nvPr>
            <p:ph idx="1"/>
          </p:nvPr>
        </p:nvSpPr>
        <p:spPr/>
        <p:txBody>
          <a:bodyPr>
            <a:normAutofit fontScale="92500" lnSpcReduction="20000"/>
          </a:bodyPr>
          <a:lstStyle/>
          <a:p>
            <a:r>
              <a:rPr lang="en-GB" dirty="0" smtClean="0"/>
              <a:t>Collaborating and Communicating</a:t>
            </a:r>
          </a:p>
          <a:p>
            <a:pPr lvl="1"/>
            <a:r>
              <a:rPr lang="en-AU" dirty="0" smtClean="0"/>
              <a:t>APNIC exists within a global community of Internet stakeholders, whose openness and cooperation is critical to the success of the organization and of the Internet itself.  APNIC will work other stakeholders in the mutual benefit of respective missions.</a:t>
            </a:r>
            <a:endParaRPr lang="en-GB" dirty="0" smtClean="0"/>
          </a:p>
          <a:p>
            <a:r>
              <a:rPr lang="en-GB" dirty="0" smtClean="0"/>
              <a:t>Corporate Support</a:t>
            </a:r>
          </a:p>
          <a:p>
            <a:pPr lvl="1"/>
            <a:r>
              <a:rPr lang="en-AU" dirty="0" smtClean="0"/>
              <a:t>The APNIC Secretariat exists to provide services, and support the activities of APNIC.  It operates as a professional team with full accountability to the Members and stakeholders of APNIC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T Template_APNIC 31(4)">
  <a:themeElements>
    <a:clrScheme name="APNIC Standard 1">
      <a:dk1>
        <a:srgbClr val="141313"/>
      </a:dk1>
      <a:lt1>
        <a:srgbClr val="FFFFFE"/>
      </a:lt1>
      <a:dk2>
        <a:srgbClr val="184E86"/>
      </a:dk2>
      <a:lt2>
        <a:srgbClr val="FFFFFE"/>
      </a:lt2>
      <a:accent1>
        <a:srgbClr val="184E86"/>
      </a:accent1>
      <a:accent2>
        <a:srgbClr val="208C97"/>
      </a:accent2>
      <a:accent3>
        <a:srgbClr val="B56825"/>
      </a:accent3>
      <a:accent4>
        <a:srgbClr val="609B6A"/>
      </a:accent4>
      <a:accent5>
        <a:srgbClr val="4D2A59"/>
      </a:accent5>
      <a:accent6>
        <a:srgbClr val="2A8B78"/>
      </a:accent6>
      <a:hlink>
        <a:srgbClr val="184E86"/>
      </a:hlink>
      <a:folHlink>
        <a:srgbClr val="A7CBDA"/>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 Template_APNIC 31(4).pot</Template>
  <TotalTime>1245</TotalTime>
  <Words>659</Words>
  <Application>Microsoft Macintosh PowerPoint</Application>
  <PresentationFormat>On-screen Show (4:3)</PresentationFormat>
  <Paragraphs>113</Paragraphs>
  <Slides>11</Slides>
  <Notes>4</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PPT Template_APNIC 31(4)</vt:lpstr>
      <vt:lpstr>APNIC Today</vt:lpstr>
      <vt:lpstr>2011: Recent events</vt:lpstr>
      <vt:lpstr>2010: Trends &amp; developments</vt:lpstr>
      <vt:lpstr>APNIC tomorrow…</vt:lpstr>
      <vt:lpstr>Back to 2010…</vt:lpstr>
      <vt:lpstr>APNIC Planning</vt:lpstr>
      <vt:lpstr>Operational Planning</vt:lpstr>
      <vt:lpstr>Operational Focus</vt:lpstr>
      <vt:lpstr>Operational Focus</vt:lpstr>
      <vt:lpstr>APNIC Structure</vt:lpstr>
      <vt:lpstr>Next:</vt:lpstr>
    </vt:vector>
  </TitlesOfParts>
  <Company>APNIC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Bhadrika Magan</dc:creator>
  <cp:lastModifiedBy>Paul  Wilson</cp:lastModifiedBy>
  <cp:revision>20</cp:revision>
  <dcterms:created xsi:type="dcterms:W3CDTF">2011-02-24T16:01:08Z</dcterms:created>
  <dcterms:modified xsi:type="dcterms:W3CDTF">2011-02-25T02:22:56Z</dcterms:modified>
</cp:coreProperties>
</file>