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  <p:sldMasterId id="2147483741" r:id="rId3"/>
  </p:sldMasterIdLst>
  <p:notesMasterIdLst>
    <p:notesMasterId r:id="rId15"/>
  </p:notesMasterIdLst>
  <p:sldIdLst>
    <p:sldId id="256" r:id="rId4"/>
    <p:sldId id="306" r:id="rId5"/>
    <p:sldId id="257" r:id="rId6"/>
    <p:sldId id="308" r:id="rId7"/>
    <p:sldId id="260" r:id="rId8"/>
    <p:sldId id="261" r:id="rId9"/>
    <p:sldId id="351" r:id="rId10"/>
    <p:sldId id="262" r:id="rId11"/>
    <p:sldId id="350" r:id="rId12"/>
    <p:sldId id="348" r:id="rId13"/>
    <p:sldId id="347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既定のセクション" id="{7D275F05-14D0-2249-A9B9-D98E2F562CA0}">
          <p14:sldIdLst>
            <p14:sldId id="256"/>
            <p14:sldId id="306"/>
            <p14:sldId id="257"/>
            <p14:sldId id="308"/>
            <p14:sldId id="260"/>
            <p14:sldId id="261"/>
            <p14:sldId id="351"/>
            <p14:sldId id="262"/>
            <p14:sldId id="350"/>
            <p14:sldId id="348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6" autoAdjust="0"/>
  </p:normalViewPr>
  <p:slideViewPr>
    <p:cSldViewPr>
      <p:cViewPr varScale="1">
        <p:scale>
          <a:sx n="86" d="100"/>
          <a:sy n="86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64E54-96A3-C049-B0DD-E0990ABCDDA7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601F7-9AE4-2B48-9CC2-713671043D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217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APIX is Asia Pacific Internet Exchange, an association of Internet exchanges in Asia Pacific region.</a:t>
            </a:r>
          </a:p>
          <a:p>
            <a:r>
              <a:rPr lang="en-US" altLang="ja-JP" baseline="0" dirty="0" smtClean="0"/>
              <a:t>This is just like Euro-IX forum, the association in European region, a closed group of internet exchange.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main objectives are: 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5958-CC46-0B4B-8537-4D23266C7E7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18B5A-BFFC-5E4C-9D5D-95D7E8295B8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82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A1527-BD34-C142-9446-41AB119E2E3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83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51B91-7BF9-ED41-94CF-026DF11C3B78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431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C39A8-61B1-164C-9551-806B3C66E38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26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95CCD-0A8F-A545-9215-377F1236F06F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219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115888"/>
            <a:ext cx="2057400" cy="59801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115888"/>
            <a:ext cx="6019800" cy="5980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C29A7-9237-9C4D-8386-0D9FD3DE2FDD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67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506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150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149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10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774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15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0877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817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681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772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31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44008" y="764704"/>
            <a:ext cx="4042792" cy="53614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4031680" cy="54006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5649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5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B01C-3E2C-4D1E-B632-41E598520EF9}" type="datetime1">
              <a:rPr lang="ja-JP" altLang="en-US"/>
              <a:pPr>
                <a:defRPr/>
              </a:pPr>
              <a:t>2012/3/1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Copyright 2011</a:t>
            </a: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4479F-9557-4C1B-9260-2900F0643F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x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4138" y="33338"/>
            <a:ext cx="137795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44475" y="584200"/>
            <a:ext cx="8655050" cy="0"/>
          </a:xfrm>
          <a:prstGeom prst="line">
            <a:avLst/>
          </a:prstGeom>
          <a:noFill/>
          <a:ln w="38100">
            <a:solidFill>
              <a:srgbClr val="5B137B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000000"/>
              </a:solidFill>
              <a:latin typeface="Arial" charset="0"/>
              <a:ea typeface="HGP創英角ｺﾞｼｯｸUB" pitchFamily="50" charset="-128"/>
              <a:cs typeface="HGP創英角ｺﾞｼｯｸUB" charset="0"/>
            </a:endParaRPr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7563" y="6356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161C54-007E-A64E-9018-B112AEE69014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4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909603"/>
            <a:ext cx="7772400" cy="5186397"/>
          </a:xfrm>
        </p:spPr>
        <p:txBody>
          <a:bodyPr/>
          <a:lstStyle>
            <a:lvl1pPr>
              <a:buFont typeface="Wingdings" pitchFamily="2" charset="2"/>
              <a:buChar char="n"/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  <a:lvl2pPr>
              <a:buFont typeface="Wingdings" pitchFamily="2" charset="2"/>
              <a:buChar char="l"/>
              <a:defRPr>
                <a:latin typeface="HGP創英角ｺﾞｼｯｸUB" pitchFamily="50" charset="-128"/>
                <a:ea typeface="HGP創英角ｺﾞｼｯｸUB" pitchFamily="50" charset="-128"/>
              </a:defRPr>
            </a:lvl2pPr>
            <a:lvl3pPr>
              <a:buFont typeface="HGP創英角ｺﾞｼｯｸUB" pitchFamily="50" charset="-128"/>
              <a:buChar char="-"/>
              <a:defRPr>
                <a:latin typeface="HGP創英角ｺﾞｼｯｸUB" pitchFamily="50" charset="-128"/>
                <a:ea typeface="HGP創英角ｺﾞｼｯｸUB" pitchFamily="50" charset="-128"/>
              </a:defRPr>
            </a:lvl3pPr>
            <a:lvl4pPr>
              <a:defRPr>
                <a:latin typeface="HGP創英角ｺﾞｼｯｸUB" pitchFamily="50" charset="-128"/>
                <a:ea typeface="HGP創英角ｺﾞｼｯｸUB" pitchFamily="50" charset="-128"/>
              </a:defRPr>
            </a:lvl4pPr>
            <a:lvl5pPr>
              <a:defRPr>
                <a:latin typeface="HGP創英角ｺﾞｼｯｸUB" pitchFamily="50" charset="-128"/>
                <a:ea typeface="HGP創英角ｺﾞｼｯｸUB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B3962-FCEE-1B4A-9C93-71E335E3B91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8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489BE-5EC8-DF42-AF48-1FD572966772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853A2-B7B1-3C47-AE57-2332B788B844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02014-6937-D54F-8180-CC8E55B83B8F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37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 txBox="1">
            <a:spLocks/>
          </p:cNvSpPr>
          <p:nvPr userDrawn="1"/>
        </p:nvSpPr>
        <p:spPr>
          <a:xfrm>
            <a:off x="8167712" y="6572272"/>
            <a:ext cx="976288" cy="215900"/>
          </a:xfrm>
          <a:prstGeom prst="rect">
            <a:avLst/>
          </a:prstGeom>
        </p:spPr>
        <p:txBody>
          <a:bodyPr/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E60344-45F8-4BA5-AAF0-549B4DBE0AEE}" type="slidenum">
              <a:rPr lang="ja-JP" altLang="en-US">
                <a:solidFill>
                  <a:prstClr val="white"/>
                </a:solidFill>
              </a:rPr>
              <a:pPr>
                <a:defRPr/>
              </a:pPr>
              <a:t>&lt;#&gt;</a:t>
            </a:fld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71406" y="642918"/>
            <a:ext cx="9001156" cy="0"/>
          </a:xfrm>
          <a:prstGeom prst="line">
            <a:avLst/>
          </a:prstGeom>
          <a:ln w="57150" cap="rnd" cmpd="thickThin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453464" y="6597476"/>
            <a:ext cx="690536" cy="215900"/>
          </a:xfrm>
          <a:prstGeom prst="rect">
            <a:avLst/>
          </a:prstGeom>
        </p:spPr>
        <p:txBody>
          <a:bodyPr/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fld id="{E9E60344-45F8-4BA5-AAF0-549B4DBE0AEE}" type="slidenum">
              <a:rPr lang="ja-JP" altLang="en-US">
                <a:solidFill>
                  <a:prstClr val="white"/>
                </a:solidFill>
              </a:rPr>
              <a:pPr/>
              <a:t>&lt;#&gt;</a:t>
            </a:fld>
            <a:endParaRPr lang="ja-JP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70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x_to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4613" y="44450"/>
            <a:ext cx="13779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5888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5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HGP創英角ｺﾞｼｯｸUB" pitchFamily="50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HGP創英角ｺﾞｼｯｸUB" pitchFamily="50" charset="-128"/>
                <a:cs typeface="+mn-cs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ED41E-F856-B64D-9A93-2B5E02010791}" type="slidenum">
              <a:rPr lang="en-US" altLang="ja-JP" smtClean="0">
                <a:solidFill>
                  <a:srgbClr val="000000"/>
                </a:solidFill>
                <a:ea typeface="HGP創英角ｺﾞｼｯｸUB" charset="0"/>
                <a:cs typeface="HGP創英角ｺﾞｼｯｸUB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&lt;#&gt;</a:t>
            </a:fld>
            <a:endParaRPr lang="en-US" altLang="ja-JP" smtClean="0">
              <a:solidFill>
                <a:srgbClr val="000000"/>
              </a:solidFill>
              <a:ea typeface="HGP創英角ｺﾞｼｯｸUB" charset="0"/>
              <a:cs typeface="HGP創英角ｺﾞｼｯｸUB" charset="0"/>
            </a:endParaRPr>
          </a:p>
        </p:txBody>
      </p:sp>
      <p:sp>
        <p:nvSpPr>
          <p:cNvPr id="756743" name="Line 7"/>
          <p:cNvSpPr>
            <a:spLocks noChangeShapeType="1"/>
          </p:cNvSpPr>
          <p:nvPr/>
        </p:nvSpPr>
        <p:spPr bwMode="auto">
          <a:xfrm>
            <a:off x="244475" y="584200"/>
            <a:ext cx="8655050" cy="0"/>
          </a:xfrm>
          <a:prstGeom prst="line">
            <a:avLst/>
          </a:prstGeom>
          <a:noFill/>
          <a:ln w="38100">
            <a:solidFill>
              <a:srgbClr val="5B137B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000000"/>
              </a:solidFill>
              <a:latin typeface="Arial" charset="0"/>
              <a:ea typeface="HGP創英角ｺﾞｼｯｸUB" pitchFamily="50" charset="-128"/>
              <a:cs typeface="HGP創英角ｺﾞｼｯｸUB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80CA-EBD7-4D78-B016-F14CCCDF8A9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2012/3/1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10A5B-AFD8-4955-8829-8FE674F75C0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5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12" Type="http://schemas.openxmlformats.org/officeDocument/2006/relationships/image" Target="../media/image12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 smtClean="0"/>
              <a:t>APIX update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344816" cy="1752600"/>
          </a:xfrm>
        </p:spPr>
        <p:txBody>
          <a:bodyPr/>
          <a:lstStyle/>
          <a:p>
            <a:r>
              <a:rPr kumimoji="1" lang="en-US" altLang="ja-JP" sz="2400" b="1" dirty="0" err="1" smtClean="0"/>
              <a:t>Che-Hoo</a:t>
            </a:r>
            <a:r>
              <a:rPr kumimoji="1" lang="en-US" altLang="ja-JP" sz="2400" b="1" dirty="0" smtClean="0"/>
              <a:t> Cheng / </a:t>
            </a:r>
            <a:r>
              <a:rPr kumimoji="1" lang="en-US" altLang="ja-JP" sz="2400" b="1" dirty="0" err="1" smtClean="0"/>
              <a:t>Katsuyasu</a:t>
            </a:r>
            <a:r>
              <a:rPr kumimoji="1" lang="en-US" altLang="ja-JP" sz="2400" b="1" dirty="0" smtClean="0"/>
              <a:t> Toyama</a:t>
            </a:r>
          </a:p>
          <a:p>
            <a:r>
              <a:rPr lang="en-US" altLang="ja-JP" sz="2400" dirty="0" smtClean="0"/>
              <a:t>interim co-chairs</a:t>
            </a:r>
          </a:p>
          <a:p>
            <a:r>
              <a:rPr kumimoji="1" lang="en-US" altLang="ja-JP" sz="2400" b="1" dirty="0" smtClean="0"/>
              <a:t>APIX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35796" y="0"/>
            <a:ext cx="3908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b="1" dirty="0" smtClean="0"/>
              <a:t>APNIC Member Meeting</a:t>
            </a:r>
            <a:r>
              <a:rPr kumimoji="1" lang="en-US" altLang="ja-JP" sz="1400" b="1" dirty="0" smtClean="0"/>
              <a:t>, 2 Mar. 2012</a:t>
            </a:r>
            <a:endParaRPr kumimoji="1" lang="ja-JP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Outstanding Issues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Bylaws modification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Legal entity</a:t>
            </a:r>
          </a:p>
          <a:p>
            <a:r>
              <a:rPr lang="en-US" altLang="ja-JP" dirty="0" smtClean="0"/>
              <a:t>Membership Fee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Collaboration with other IXP </a:t>
            </a:r>
            <a:r>
              <a:rPr lang="en-US" altLang="ja-JP" dirty="0" smtClean="0"/>
              <a:t>associations</a:t>
            </a:r>
          </a:p>
          <a:p>
            <a:pPr lvl="1"/>
            <a:r>
              <a:rPr kumimoji="1" lang="en-US" altLang="ja-JP" dirty="0" smtClean="0"/>
              <a:t>Euro-IX and LAC-IX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3200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Thank you!</a:t>
            </a:r>
          </a:p>
          <a:p>
            <a:endParaRPr lang="en-US" altLang="ja-JP" sz="4000" dirty="0"/>
          </a:p>
          <a:p>
            <a:endParaRPr kumimoji="1" lang="en-US" altLang="ja-JP" sz="4000" dirty="0" smtClean="0"/>
          </a:p>
          <a:p>
            <a:r>
              <a:rPr lang="en-US" altLang="ja-JP" sz="4000" dirty="0" smtClean="0"/>
              <a:t>Contact:</a:t>
            </a:r>
          </a:p>
          <a:p>
            <a:pPr lvl="1"/>
            <a:r>
              <a:rPr kumimoji="1" lang="en-US" altLang="ja-JP" sz="3600" dirty="0" err="1" smtClean="0"/>
              <a:t>apix</a:t>
            </a:r>
            <a:r>
              <a:rPr kumimoji="1" lang="en-US" altLang="ja-JP" sz="3600" dirty="0" smtClean="0"/>
              <a:t>-admin (at) </a:t>
            </a:r>
            <a:r>
              <a:rPr kumimoji="1" lang="en-US" altLang="ja-JP" sz="3600" dirty="0" err="1" smtClean="0"/>
              <a:t>apix.asia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2932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What is APIX?</a:t>
            </a:r>
            <a:endParaRPr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“Asia-Pacific Internet Exchange”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An </a:t>
            </a:r>
            <a:r>
              <a:rPr lang="en-US" altLang="ja-JP" dirty="0" smtClean="0">
                <a:solidFill>
                  <a:srgbClr val="FF0000"/>
                </a:solidFill>
              </a:rPr>
              <a:t>association</a:t>
            </a:r>
            <a:r>
              <a:rPr lang="en-US" altLang="ja-JP" dirty="0" smtClean="0"/>
              <a:t> of</a:t>
            </a:r>
            <a:r>
              <a:rPr lang="en-US" altLang="ja-JP" dirty="0" smtClean="0">
                <a:solidFill>
                  <a:srgbClr val="FFFFFF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Internet Exchange Providers </a:t>
            </a:r>
            <a:r>
              <a:rPr lang="en-US" altLang="ja-JP" dirty="0" smtClean="0"/>
              <a:t>in Asia-Pacific region.</a:t>
            </a:r>
          </a:p>
          <a:p>
            <a:pPr lvl="2"/>
            <a:r>
              <a:rPr lang="en-US" altLang="ja-JP" dirty="0" smtClean="0"/>
              <a:t>just like Euro-IX in Europe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Objectives:</a:t>
            </a:r>
            <a:br>
              <a:rPr lang="en-US" altLang="ja-JP" dirty="0" smtClean="0"/>
            </a:br>
            <a:r>
              <a:rPr lang="en-US" altLang="ja-JP" dirty="0" smtClean="0"/>
              <a:t>To share information about </a:t>
            </a:r>
            <a:br>
              <a:rPr lang="en-US" altLang="ja-JP" dirty="0" smtClean="0"/>
            </a:br>
            <a:r>
              <a:rPr lang="en-US" altLang="ja-JP" dirty="0" smtClean="0"/>
              <a:t>technical, operational, and business issues and solutions regarding Internet </a:t>
            </a:r>
            <a:r>
              <a:rPr lang="en-US" altLang="ja-JP" dirty="0" smtClean="0"/>
              <a:t>Exchange.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4"/>
          <p:cNvGrpSpPr/>
          <p:nvPr/>
        </p:nvGrpSpPr>
        <p:grpSpPr>
          <a:xfrm>
            <a:off x="1979712" y="2348880"/>
            <a:ext cx="4608512" cy="3962401"/>
            <a:chOff x="1979712" y="2348880"/>
            <a:chExt cx="4608512" cy="3962401"/>
          </a:xfrm>
        </p:grpSpPr>
        <p:pic>
          <p:nvPicPr>
            <p:cNvPr id="1026" name="Picture 2" descr="http://www.onekci.com/bulmer/wp-content/uploads/2009/09/map-Asi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9712" y="2348880"/>
              <a:ext cx="4467225" cy="3962401"/>
            </a:xfrm>
            <a:prstGeom prst="rect">
              <a:avLst/>
            </a:prstGeom>
            <a:noFill/>
          </p:spPr>
        </p:pic>
        <p:sp>
          <p:nvSpPr>
            <p:cNvPr id="4" name="正方形/長方形 3"/>
            <p:cNvSpPr/>
            <p:nvPr/>
          </p:nvSpPr>
          <p:spPr>
            <a:xfrm>
              <a:off x="5724128" y="2348880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323528" y="692696"/>
            <a:ext cx="8424936" cy="2016224"/>
          </a:xfrm>
          <a:prstGeom prst="roundRect">
            <a:avLst>
              <a:gd name="adj" fmla="val 98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Participating IXPs</a:t>
            </a:r>
            <a:endParaRPr kumimoji="1" lang="ja-JP" altLang="en-US" b="1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0344-45F8-4BA5-AAF0-549B4DBE0AEE}" type="slidenum">
              <a:rPr lang="ja-JP" altLang="en-US">
                <a:solidFill>
                  <a:prstClr val="white"/>
                </a:solidFill>
              </a:rPr>
              <a:pPr/>
              <a:t>3</a:t>
            </a:fld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028" name="Picture 4" descr="Nixi - India's first and only Neutral Internet Exchange"/>
          <p:cNvPicPr>
            <a:picLocks noChangeAspect="1" noChangeArrowheads="1"/>
          </p:cNvPicPr>
          <p:nvPr/>
        </p:nvPicPr>
        <p:blipFill>
          <a:blip r:embed="rId3" cstate="print"/>
          <a:srcRect t="17313" r="74691" b="7665"/>
          <a:stretch>
            <a:fillRect/>
          </a:stretch>
        </p:blipFill>
        <p:spPr bwMode="auto">
          <a:xfrm>
            <a:off x="2267744" y="5085184"/>
            <a:ext cx="936104" cy="392559"/>
          </a:xfrm>
          <a:prstGeom prst="rect">
            <a:avLst/>
          </a:prstGeom>
          <a:noFill/>
        </p:spPr>
      </p:pic>
      <p:pic>
        <p:nvPicPr>
          <p:cNvPr id="1030" name="Picture 6" descr="http://www.bdix.net/images/logo.gif"/>
          <p:cNvPicPr>
            <a:picLocks noChangeAspect="1" noChangeArrowheads="1"/>
          </p:cNvPicPr>
          <p:nvPr/>
        </p:nvPicPr>
        <p:blipFill>
          <a:blip r:embed="rId4" cstate="print"/>
          <a:srcRect t="19384" r="61361" b="12770"/>
          <a:stretch>
            <a:fillRect/>
          </a:stretch>
        </p:blipFill>
        <p:spPr bwMode="auto">
          <a:xfrm>
            <a:off x="2555776" y="5877272"/>
            <a:ext cx="1008112" cy="306817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6660232" y="5373216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VNIX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1032" name="Picture 8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6012393"/>
            <a:ext cx="1080120" cy="352840"/>
          </a:xfrm>
          <a:prstGeom prst="rect">
            <a:avLst/>
          </a:prstGeom>
          <a:noFill/>
        </p:spPr>
      </p:pic>
      <p:pic>
        <p:nvPicPr>
          <p:cNvPr id="1034" name="Picture 10" descr="Equini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725144"/>
            <a:ext cx="816706" cy="43701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573016"/>
            <a:ext cx="881538" cy="40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3068960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7236296" y="3573016"/>
            <a:ext cx="712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Dix-</a:t>
            </a:r>
            <a:r>
              <a:rPr lang="en-US" altLang="ja-JP" sz="1400" dirty="0" err="1" smtClean="0">
                <a:solidFill>
                  <a:prstClr val="black"/>
                </a:solidFill>
              </a:rPr>
              <a:t>ie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4149081"/>
            <a:ext cx="80181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3789040"/>
            <a:ext cx="710754" cy="43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9" y="4437112"/>
            <a:ext cx="720079" cy="42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.janog.gr.jp/meeting/janog19/images/BBIX-logo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2" y="3140968"/>
            <a:ext cx="740321" cy="283959"/>
          </a:xfrm>
          <a:prstGeom prst="rect">
            <a:avLst/>
          </a:prstGeom>
          <a:noFill/>
        </p:spPr>
      </p:pic>
      <p:sp>
        <p:nvSpPr>
          <p:cNvPr id="20" name="テキスト ボックス 19"/>
          <p:cNvSpPr txBox="1"/>
          <p:nvPr/>
        </p:nvSpPr>
        <p:spPr>
          <a:xfrm>
            <a:off x="7524328" y="6021288"/>
            <a:ext cx="68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SOX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44008" y="764705"/>
            <a:ext cx="4042792" cy="1944215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NP: NP-IX(Katmandu)</a:t>
            </a:r>
          </a:p>
          <a:p>
            <a:pPr lvl="1"/>
            <a:r>
              <a:rPr lang="en-US" altLang="ja-JP" dirty="0" smtClean="0"/>
              <a:t>SG: SGIX(Singapore), </a:t>
            </a:r>
            <a:br>
              <a:rPr lang="en-US" altLang="ja-JP" dirty="0" smtClean="0"/>
            </a:br>
            <a:r>
              <a:rPr lang="en-US" altLang="ja-JP" dirty="0" smtClean="0"/>
              <a:t>       SOX(Singapore)</a:t>
            </a:r>
          </a:p>
          <a:p>
            <a:pPr lvl="1"/>
            <a:r>
              <a:rPr lang="en-US" altLang="ja-JP" dirty="0" smtClean="0"/>
              <a:t>VN: VNIX(Hanoi/HCMC)</a:t>
            </a:r>
            <a:endParaRPr lang="en-US" altLang="ja-JP" dirty="0"/>
          </a:p>
          <a:p>
            <a:pPr lvl="1"/>
            <a:r>
              <a:rPr lang="en-US" altLang="ja-JP" dirty="0" smtClean="0"/>
              <a:t>AP: </a:t>
            </a:r>
            <a:r>
              <a:rPr lang="en-US" altLang="ja-JP" dirty="0" err="1" smtClean="0"/>
              <a:t>Equinix</a:t>
            </a:r>
            <a:r>
              <a:rPr lang="en-US" altLang="ja-JP" dirty="0"/>
              <a:t> </a:t>
            </a:r>
            <a:r>
              <a:rPr lang="en-US" altLang="ja-JP" dirty="0" smtClean="0"/>
              <a:t>(Hong Kong, Singapore, Tokyo, Sydney) </a:t>
            </a:r>
          </a:p>
          <a:p>
            <a:pPr lvl="1"/>
            <a:endParaRPr lang="en-US" altLang="ja-JP" dirty="0" smtClean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sz="quarter" idx="13"/>
          </p:nvPr>
        </p:nvSpPr>
        <p:spPr>
          <a:xfrm>
            <a:off x="467544" y="764703"/>
            <a:ext cx="4031680" cy="1958409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sz="4500" b="1" dirty="0" smtClean="0">
                <a:solidFill>
                  <a:srgbClr val="FF0000"/>
                </a:solidFill>
              </a:rPr>
              <a:t>14 </a:t>
            </a:r>
            <a:r>
              <a:rPr lang="en-US" altLang="ja-JP" sz="4500" b="1" dirty="0" smtClean="0">
                <a:solidFill>
                  <a:srgbClr val="FF0000"/>
                </a:solidFill>
              </a:rPr>
              <a:t>IXPs </a:t>
            </a:r>
            <a:r>
              <a:rPr lang="en-US" altLang="ja-JP" sz="3600" b="1" dirty="0" smtClean="0"/>
              <a:t>in AP region</a:t>
            </a:r>
            <a:endParaRPr lang="en-US" altLang="ja-JP" sz="4500" b="1" dirty="0" smtClean="0"/>
          </a:p>
          <a:p>
            <a:pPr lvl="1"/>
            <a:r>
              <a:rPr lang="en-US" altLang="ja-JP" sz="2700" dirty="0" smtClean="0"/>
              <a:t>BD: BDIX(Dhaka)</a:t>
            </a:r>
          </a:p>
          <a:p>
            <a:pPr lvl="1"/>
            <a:r>
              <a:rPr lang="en-US" altLang="ja-JP" sz="2700" dirty="0" smtClean="0"/>
              <a:t>HK: HKIX(Hong Kong)</a:t>
            </a:r>
          </a:p>
          <a:p>
            <a:pPr lvl="1"/>
            <a:r>
              <a:rPr lang="en-US" altLang="ja-JP" sz="2700" dirty="0" smtClean="0"/>
              <a:t>JP:  BBIX, Dix-</a:t>
            </a:r>
            <a:r>
              <a:rPr lang="en-US" altLang="ja-JP" sz="2700" dirty="0" err="1" smtClean="0"/>
              <a:t>ie</a:t>
            </a:r>
            <a:r>
              <a:rPr lang="en-US" altLang="ja-JP" sz="2700" dirty="0"/>
              <a:t>, JPIX, </a:t>
            </a:r>
            <a:r>
              <a:rPr lang="en-US" altLang="ja-JP" sz="2700" dirty="0" smtClean="0"/>
              <a:t>JPNAP</a:t>
            </a:r>
          </a:p>
          <a:p>
            <a:pPr lvl="1"/>
            <a:r>
              <a:rPr lang="en-US" altLang="ja-JP" sz="2700" dirty="0" smtClean="0"/>
              <a:t>KR: KINX(Seoul)</a:t>
            </a:r>
          </a:p>
          <a:p>
            <a:pPr lvl="1"/>
            <a:r>
              <a:rPr lang="en-US" altLang="ja-JP" sz="2700" dirty="0" smtClean="0"/>
              <a:t>IN: </a:t>
            </a:r>
            <a:r>
              <a:rPr lang="en-US" altLang="ja-JP" sz="2700" dirty="0" smtClean="0"/>
              <a:t>NIXI (7 locations in India)</a:t>
            </a:r>
            <a:endParaRPr lang="en-US" altLang="ja-JP" sz="2700" dirty="0" smtClean="0"/>
          </a:p>
          <a:p>
            <a:pPr lvl="1"/>
            <a:r>
              <a:rPr lang="en-US" altLang="ja-JP" sz="2700" dirty="0" smtClean="0"/>
              <a:t>MY: </a:t>
            </a:r>
            <a:r>
              <a:rPr lang="en-US" altLang="ja-JP" sz="2700" dirty="0" err="1" smtClean="0"/>
              <a:t>MyIX</a:t>
            </a:r>
            <a:r>
              <a:rPr lang="en-US" altLang="ja-JP" sz="2700" dirty="0" smtClean="0"/>
              <a:t> (KL</a:t>
            </a:r>
            <a:r>
              <a:rPr lang="en-US" altLang="ja-JP" sz="2700" dirty="0" smtClean="0"/>
              <a:t>)</a:t>
            </a:r>
            <a:endParaRPr lang="en-US" altLang="ja-JP" sz="2700" dirty="0" smtClean="0"/>
          </a:p>
        </p:txBody>
      </p:sp>
      <p:pic>
        <p:nvPicPr>
          <p:cNvPr id="23" name="Picture 1"/>
          <p:cNvPicPr>
            <a:picLocks/>
          </p:cNvPicPr>
          <p:nvPr/>
        </p:nvPicPr>
        <p:blipFill rotWithShape="1">
          <a:blip r:embed="rId13" cstate="print"/>
          <a:srcRect l="3129" t="35464" r="72458" b="48919"/>
          <a:stretch/>
        </p:blipFill>
        <p:spPr>
          <a:xfrm>
            <a:off x="3707904" y="6165304"/>
            <a:ext cx="785773" cy="38681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9512" y="6309320"/>
            <a:ext cx="313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* </a:t>
            </a:r>
            <a:r>
              <a:rPr kumimoji="1" lang="en-US" altLang="ja-JP" b="1" dirty="0" err="1" smtClean="0"/>
              <a:t>MyIX</a:t>
            </a:r>
            <a:r>
              <a:rPr kumimoji="1" lang="en-US" altLang="ja-JP" b="1" dirty="0" smtClean="0"/>
              <a:t> is a newcomer.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 smtClean="0"/>
              <a:t>Scope</a:t>
            </a:r>
            <a:endParaRPr lang="ja-JP" altLang="en-US" b="1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644008" y="1479565"/>
            <a:ext cx="4042792" cy="4646598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ja-JP" dirty="0" smtClean="0"/>
              <a:t>Exchange </a:t>
            </a:r>
            <a:r>
              <a:rPr lang="en-US" altLang="ja-JP" dirty="0" smtClean="0"/>
              <a:t>point architecture </a:t>
            </a:r>
          </a:p>
          <a:p>
            <a:pPr lvl="0"/>
            <a:r>
              <a:rPr lang="en-US" altLang="ja-JP" dirty="0" smtClean="0"/>
              <a:t>Technologies </a:t>
            </a:r>
            <a:r>
              <a:rPr lang="en-US" altLang="ja-JP" dirty="0" smtClean="0"/>
              <a:t>for internet exchanges </a:t>
            </a:r>
          </a:p>
          <a:p>
            <a:pPr lvl="0"/>
            <a:r>
              <a:rPr lang="en-US" altLang="ja-JP" dirty="0" smtClean="0"/>
              <a:t>Operational </a:t>
            </a:r>
            <a:r>
              <a:rPr lang="en-US" altLang="ja-JP" dirty="0" smtClean="0"/>
              <a:t>issues</a:t>
            </a:r>
          </a:p>
          <a:p>
            <a:pPr lvl="0"/>
            <a:r>
              <a:rPr lang="en-US" altLang="ja-JP" dirty="0" smtClean="0"/>
              <a:t>Requests </a:t>
            </a:r>
            <a:r>
              <a:rPr lang="en-US" altLang="ja-JP" dirty="0" smtClean="0"/>
              <a:t>to vendors</a:t>
            </a:r>
          </a:p>
          <a:p>
            <a:pPr lvl="0"/>
            <a:r>
              <a:rPr lang="en-US" altLang="ja-JP" dirty="0" smtClean="0"/>
              <a:t>Traffic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trend, analysis, projection, and so on</a:t>
            </a:r>
          </a:p>
          <a:p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4031680" cy="4680520"/>
          </a:xfrm>
        </p:spPr>
        <p:txBody>
          <a:bodyPr>
            <a:normAutofit/>
          </a:bodyPr>
          <a:lstStyle/>
          <a:p>
            <a:pPr lvl="0"/>
            <a:r>
              <a:rPr lang="en-US" altLang="ja-JP" dirty="0" smtClean="0"/>
              <a:t>Tools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Standardization 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Peering </a:t>
            </a:r>
            <a:r>
              <a:rPr lang="en-US" altLang="ja-JP" dirty="0" smtClean="0"/>
              <a:t>issues</a:t>
            </a:r>
          </a:p>
          <a:p>
            <a:pPr lvl="0"/>
            <a:r>
              <a:rPr lang="en-US" altLang="ja-JP" dirty="0" smtClean="0"/>
              <a:t>Education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Research and Development</a:t>
            </a:r>
          </a:p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836712"/>
            <a:ext cx="82089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/>
              <a:t>Topics discussed in APIX meetings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Organization and its operation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Current (</a:t>
            </a:r>
            <a:r>
              <a:rPr lang="en-US" altLang="ja-JP" dirty="0" smtClean="0"/>
              <a:t>Interim)</a:t>
            </a:r>
            <a:r>
              <a:rPr kumimoji="1" lang="en-US" altLang="ja-JP" dirty="0" smtClean="0"/>
              <a:t> Chair and Co-chairs</a:t>
            </a:r>
          </a:p>
          <a:p>
            <a:pPr lvl="1"/>
            <a:r>
              <a:rPr lang="en-US" altLang="ja-JP" dirty="0" err="1" smtClean="0"/>
              <a:t>Katsuyasu</a:t>
            </a:r>
            <a:r>
              <a:rPr lang="en-US" altLang="ja-JP" dirty="0" smtClean="0"/>
              <a:t> Toyama (JPNAP)</a:t>
            </a:r>
          </a:p>
          <a:p>
            <a:pPr lvl="1"/>
            <a:r>
              <a:rPr lang="en-US" altLang="ja-JP" dirty="0" smtClean="0"/>
              <a:t>Raphael Ho (</a:t>
            </a:r>
            <a:r>
              <a:rPr lang="en-US" altLang="ja-JP" dirty="0" err="1" smtClean="0"/>
              <a:t>Equinix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Che-Hoo</a:t>
            </a:r>
            <a:r>
              <a:rPr kumimoji="1" lang="en-US" altLang="ja-JP" dirty="0" smtClean="0"/>
              <a:t> Cheng (HKIX)</a:t>
            </a:r>
          </a:p>
          <a:p>
            <a:pPr lvl="1"/>
            <a:r>
              <a:rPr lang="en-US" altLang="ja-JP" dirty="0" err="1" smtClean="0"/>
              <a:t>Gaurab</a:t>
            </a:r>
            <a:r>
              <a:rPr lang="en-US" altLang="ja-JP" dirty="0" smtClean="0"/>
              <a:t> Raj </a:t>
            </a:r>
            <a:r>
              <a:rPr lang="en-US" altLang="ja-JP" dirty="0" err="1" smtClean="0"/>
              <a:t>Upadhaya</a:t>
            </a:r>
            <a:r>
              <a:rPr lang="en-US" altLang="ja-JP" dirty="0" smtClean="0"/>
              <a:t> (NP-IX)</a:t>
            </a:r>
          </a:p>
          <a:p>
            <a:pPr lvl="1"/>
            <a:r>
              <a:rPr kumimoji="1" lang="en-US" altLang="ja-JP" dirty="0" smtClean="0"/>
              <a:t>Akira Kato (Dix-</a:t>
            </a:r>
            <a:r>
              <a:rPr kumimoji="1" lang="en-US" altLang="ja-JP" dirty="0" err="1" smtClean="0"/>
              <a:t>ie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4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Meeting history</a:t>
            </a:r>
            <a:endParaRPr kumimoji="1" lang="ja-JP" altLang="en-US" b="1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6023067"/>
              </p:ext>
            </p:extLst>
          </p:nvPr>
        </p:nvGraphicFramePr>
        <p:xfrm>
          <a:off x="251521" y="765175"/>
          <a:ext cx="8784975" cy="42113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43079"/>
                <a:gridCol w="2053264"/>
                <a:gridCol w="1872208"/>
                <a:gridCol w="2016224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Place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Attendees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IXPs in 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26 Feb. 2012</a:t>
                      </a:r>
                    </a:p>
                    <a:p>
                      <a:r>
                        <a:rPr kumimoji="1" lang="en-US" altLang="ja-JP" baseline="0" dirty="0" smtClean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New Delhi</a:t>
                      </a:r>
                    </a:p>
                    <a:p>
                      <a:r>
                        <a:rPr kumimoji="1" lang="en-US" altLang="ja-JP" dirty="0" smtClean="0"/>
                        <a:t>(India)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 people</a:t>
                      </a:r>
                    </a:p>
                    <a:p>
                      <a:r>
                        <a:rPr kumimoji="1" lang="en-US" altLang="ja-JP" dirty="0" smtClean="0"/>
                        <a:t>(22 </a:t>
                      </a:r>
                      <a:r>
                        <a:rPr kumimoji="1" lang="en-US" altLang="ja-JP" baseline="0" dirty="0" smtClean="0"/>
                        <a:t>from IXPs)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 IXPs in AP</a:t>
                      </a:r>
                    </a:p>
                    <a:p>
                      <a:r>
                        <a:rPr kumimoji="1" lang="en-US" altLang="ja-JP" dirty="0" smtClean="0"/>
                        <a:t>(2 remotely)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 Aug.</a:t>
                      </a:r>
                      <a:r>
                        <a:rPr kumimoji="1" lang="en-US" altLang="ja-JP" baseline="0" dirty="0" smtClean="0"/>
                        <a:t> 2011</a:t>
                      </a:r>
                      <a:br>
                        <a:rPr kumimoji="1" lang="en-US" altLang="ja-JP" baseline="0" dirty="0" smtClean="0"/>
                      </a:br>
                      <a:r>
                        <a:rPr kumimoji="1" lang="en-US" altLang="ja-JP" baseline="0" dirty="0" smtClean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Busan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baseline="0" dirty="0" smtClean="0"/>
                        <a:t>Korea)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 people</a:t>
                      </a:r>
                    </a:p>
                    <a:p>
                      <a:r>
                        <a:rPr kumimoji="1" lang="en-US" altLang="ja-JP" dirty="0" smtClean="0"/>
                        <a:t>(21</a:t>
                      </a:r>
                      <a:r>
                        <a:rPr kumimoji="1" lang="en-US" altLang="ja-JP" baseline="0" dirty="0" smtClean="0"/>
                        <a:t> from IXPs)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 IXPs in 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3rd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 Feb. 2011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Sunday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Hong</a:t>
                      </a:r>
                      <a:r>
                        <a:rPr kumimoji="1" lang="en-US" altLang="ja-JP" baseline="0" dirty="0" smtClean="0"/>
                        <a:t> Kong</a:t>
                      </a:r>
                    </a:p>
                    <a:p>
                      <a:r>
                        <a:rPr kumimoji="1" lang="en-US" altLang="ja-JP" baseline="0" dirty="0" smtClean="0"/>
                        <a:t>(Hong Kong)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31 people</a:t>
                      </a:r>
                    </a:p>
                    <a:p>
                      <a:r>
                        <a:rPr kumimoji="1" lang="en-US" altLang="ja-JP" dirty="0" smtClean="0"/>
                        <a:t>(23 from IXPs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10 IXPs in 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 Aug. 2010</a:t>
                      </a:r>
                    </a:p>
                    <a:p>
                      <a:r>
                        <a:rPr kumimoji="1" lang="en-US" altLang="ja-JP" dirty="0" smtClean="0"/>
                        <a:t>Monday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Gold Coast</a:t>
                      </a:r>
                      <a:r>
                        <a:rPr kumimoji="1" lang="en-US" altLang="ja-JP" baseline="0" dirty="0" smtClean="0"/>
                        <a:t> (Australia)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 people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(9 from IXPs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 IXPs in 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 Mar. 2010</a:t>
                      </a:r>
                    </a:p>
                    <a:p>
                      <a:r>
                        <a:rPr kumimoji="1" lang="en-US" altLang="ja-JP" dirty="0" smtClean="0"/>
                        <a:t>Monday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Kuala</a:t>
                      </a:r>
                      <a:r>
                        <a:rPr kumimoji="1" lang="en-US" altLang="ja-JP" baseline="0" dirty="0" smtClean="0"/>
                        <a:t> Lumpur</a:t>
                      </a:r>
                    </a:p>
                    <a:p>
                      <a:r>
                        <a:rPr kumimoji="1" lang="en-US" altLang="ja-JP" baseline="0" dirty="0" smtClean="0"/>
                        <a:t>(Malaysia)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people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(14 from IXPs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 IXPs in AP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Preliminary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 Aug. 2009</a:t>
                      </a:r>
                    </a:p>
                    <a:p>
                      <a:r>
                        <a:rPr kumimoji="1" lang="en-US" altLang="ja-JP" dirty="0" smtClean="0"/>
                        <a:t>Tuesday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Beijing</a:t>
                      </a:r>
                    </a:p>
                    <a:p>
                      <a:r>
                        <a:rPr kumimoji="1" lang="en-US" altLang="ja-JP" dirty="0" smtClean="0"/>
                        <a:t>(China)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people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(8 from IXPs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659" y="5157192"/>
            <a:ext cx="73436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/>
              <a:t>Attendees are limited only to IXP people.</a:t>
            </a:r>
          </a:p>
          <a:p>
            <a:r>
              <a:rPr lang="en-US" altLang="ja-JP" sz="1600" b="1" dirty="0" smtClean="0"/>
              <a:t>Supporters, who contribute to APIX activities, may be invited.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6495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5</a:t>
            </a:r>
            <a:r>
              <a:rPr kumimoji="1" lang="en-US" altLang="ja-JP" b="1" baseline="30000" dirty="0" smtClean="0"/>
              <a:t>th</a:t>
            </a:r>
            <a:r>
              <a:rPr kumimoji="1" lang="en-US" altLang="ja-JP" b="1" dirty="0" smtClean="0"/>
              <a:t> Meeting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Other regions</a:t>
            </a:r>
          </a:p>
          <a:p>
            <a:r>
              <a:rPr lang="en-US" altLang="ja-JP" sz="2400" b="1" dirty="0" smtClean="0">
                <a:solidFill>
                  <a:srgbClr val="0000FF"/>
                </a:solidFill>
              </a:rPr>
              <a:t>Europe</a:t>
            </a:r>
          </a:p>
          <a:p>
            <a:pPr lvl="1"/>
            <a:r>
              <a:rPr lang="en-US" altLang="ja-JP" sz="2000" dirty="0" smtClean="0"/>
              <a:t>DE: DE-CIX</a:t>
            </a:r>
            <a:endParaRPr lang="en-US" altLang="ja-JP" sz="1800" dirty="0" smtClean="0"/>
          </a:p>
          <a:p>
            <a:pPr lvl="1"/>
            <a:r>
              <a:rPr lang="en-US" altLang="ja-JP" sz="2000" dirty="0" smtClean="0"/>
              <a:t>NL: AMS-IX</a:t>
            </a:r>
          </a:p>
          <a:p>
            <a:pPr lvl="1"/>
            <a:r>
              <a:rPr lang="en-US" altLang="ja-JP" sz="2000" dirty="0" smtClean="0"/>
              <a:t>SE: </a:t>
            </a:r>
            <a:r>
              <a:rPr lang="en-US" altLang="ja-JP" sz="2000" dirty="0" err="1" smtClean="0"/>
              <a:t>Netnod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UK: LONAP</a:t>
            </a:r>
          </a:p>
          <a:p>
            <a:r>
              <a:rPr lang="en-US" altLang="ja-JP" sz="2400" b="1" dirty="0" smtClean="0">
                <a:solidFill>
                  <a:srgbClr val="0000FF"/>
                </a:solidFill>
              </a:rPr>
              <a:t>Latin America</a:t>
            </a:r>
          </a:p>
          <a:p>
            <a:pPr lvl="1"/>
            <a:r>
              <a:rPr lang="en-US" altLang="ja-JP" sz="2000" dirty="0" smtClean="0"/>
              <a:t>BR: PTT Metro</a:t>
            </a:r>
          </a:p>
          <a:p>
            <a:pPr lvl="1"/>
            <a:endParaRPr lang="en-US" altLang="ja-JP" sz="2000" dirty="0"/>
          </a:p>
          <a:p>
            <a:r>
              <a:rPr lang="en-US" altLang="ja-JP" sz="2400" b="1" dirty="0" smtClean="0">
                <a:solidFill>
                  <a:schemeClr val="accent6"/>
                </a:solidFill>
              </a:rPr>
              <a:t>IXP associations</a:t>
            </a:r>
          </a:p>
          <a:p>
            <a:pPr lvl="1"/>
            <a:r>
              <a:rPr lang="en-US" altLang="ja-JP" sz="2000" dirty="0" smtClean="0"/>
              <a:t>Euro-IX</a:t>
            </a:r>
          </a:p>
          <a:p>
            <a:pPr lvl="1"/>
            <a:r>
              <a:rPr lang="en-US" altLang="ja-JP" sz="2000" dirty="0" smtClean="0"/>
              <a:t>LAC-IX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Participated </a:t>
            </a:r>
            <a:r>
              <a:rPr lang="en-US" altLang="ja-JP" dirty="0"/>
              <a:t>IXPs</a:t>
            </a:r>
          </a:p>
          <a:p>
            <a:r>
              <a:rPr lang="en-US" altLang="ja-JP" b="1" dirty="0">
                <a:solidFill>
                  <a:srgbClr val="0000FF"/>
                </a:solidFill>
              </a:rPr>
              <a:t>Asia-Pacific</a:t>
            </a:r>
          </a:p>
          <a:p>
            <a:pPr lvl="1"/>
            <a:r>
              <a:rPr lang="en-US" altLang="ja-JP" dirty="0"/>
              <a:t>BD: BDIX</a:t>
            </a:r>
          </a:p>
          <a:p>
            <a:pPr lvl="1"/>
            <a:r>
              <a:rPr lang="en-US" altLang="ja-JP" dirty="0"/>
              <a:t>HK: </a:t>
            </a:r>
            <a:r>
              <a:rPr lang="en-US" altLang="ja-JP" b="1" dirty="0">
                <a:solidFill>
                  <a:srgbClr val="FF0000"/>
                </a:solidFill>
              </a:rPr>
              <a:t>HKIX</a:t>
            </a:r>
          </a:p>
          <a:p>
            <a:pPr lvl="1"/>
            <a:r>
              <a:rPr lang="en-US" altLang="ja-JP" dirty="0"/>
              <a:t>JP:  </a:t>
            </a:r>
            <a:r>
              <a:rPr lang="en-US" altLang="ja-JP" b="1" dirty="0" smtClean="0">
                <a:solidFill>
                  <a:srgbClr val="FF0000"/>
                </a:solidFill>
              </a:rPr>
              <a:t>BBIX</a:t>
            </a:r>
            <a:r>
              <a:rPr lang="en-US" altLang="ja-JP" dirty="0" smtClean="0"/>
              <a:t>,</a:t>
            </a:r>
            <a:r>
              <a:rPr lang="en-US" altLang="ja-JP" b="1" dirty="0" smtClean="0">
                <a:solidFill>
                  <a:srgbClr val="FF0000"/>
                </a:solidFill>
              </a:rPr>
              <a:t>JPIX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       </a:t>
            </a:r>
            <a:r>
              <a:rPr lang="en-US" altLang="ja-JP" b="1" dirty="0" smtClean="0">
                <a:solidFill>
                  <a:srgbClr val="FF0000"/>
                </a:solidFill>
              </a:rPr>
              <a:t>JPNAP</a:t>
            </a:r>
            <a:r>
              <a:rPr lang="en-US" altLang="ja-JP" dirty="0"/>
              <a:t>,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Dix</a:t>
            </a:r>
            <a:r>
              <a:rPr lang="en-US" altLang="ja-JP" b="1" u="sng" dirty="0">
                <a:solidFill>
                  <a:srgbClr val="FF0000"/>
                </a:solidFill>
              </a:rPr>
              <a:t>-</a:t>
            </a:r>
            <a:r>
              <a:rPr lang="en-US" altLang="ja-JP" b="1" u="sng" dirty="0" err="1">
                <a:solidFill>
                  <a:srgbClr val="FF0000"/>
                </a:solidFill>
              </a:rPr>
              <a:t>ie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KR: </a:t>
            </a:r>
            <a:r>
              <a:rPr lang="en-US" altLang="ja-JP" dirty="0" smtClean="0"/>
              <a:t>KINX</a:t>
            </a:r>
          </a:p>
          <a:p>
            <a:pPr lvl="1"/>
            <a:r>
              <a:rPr lang="en-US" altLang="ja-JP" dirty="0" smtClean="0"/>
              <a:t>IN</a:t>
            </a:r>
            <a:r>
              <a:rPr lang="en-US" altLang="ja-JP" dirty="0"/>
              <a:t>: </a:t>
            </a:r>
            <a:r>
              <a:rPr lang="en-US" altLang="ja-JP" b="1" dirty="0">
                <a:solidFill>
                  <a:srgbClr val="FF0000"/>
                </a:solidFill>
              </a:rPr>
              <a:t>NIXI</a:t>
            </a:r>
          </a:p>
          <a:p>
            <a:pPr lvl="1"/>
            <a:r>
              <a:rPr lang="en-US" altLang="ja-JP" dirty="0"/>
              <a:t>MY: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MyIX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NP: </a:t>
            </a:r>
            <a:r>
              <a:rPr lang="en-US" altLang="ja-JP" b="1" dirty="0">
                <a:solidFill>
                  <a:srgbClr val="FF0000"/>
                </a:solidFill>
              </a:rPr>
              <a:t>NP-</a:t>
            </a:r>
            <a:r>
              <a:rPr lang="en-US" altLang="ja-JP" b="1" dirty="0" smtClean="0">
                <a:solidFill>
                  <a:srgbClr val="FF0000"/>
                </a:solidFill>
              </a:rPr>
              <a:t>IX</a:t>
            </a:r>
            <a:endParaRPr lang="en-US" altLang="ja-JP" dirty="0"/>
          </a:p>
          <a:p>
            <a:pPr lvl="1"/>
            <a:r>
              <a:rPr lang="en-US" altLang="ja-JP" dirty="0"/>
              <a:t>SG: </a:t>
            </a:r>
            <a:r>
              <a:rPr lang="en-US" altLang="ja-JP" b="1" u="sng" dirty="0" smtClean="0">
                <a:solidFill>
                  <a:srgbClr val="FF0000"/>
                </a:solidFill>
              </a:rPr>
              <a:t>SGIX</a:t>
            </a:r>
            <a:r>
              <a:rPr lang="en-US" altLang="ja-JP" dirty="0" smtClean="0"/>
              <a:t>, SOX</a:t>
            </a:r>
          </a:p>
          <a:p>
            <a:pPr lvl="1"/>
            <a:r>
              <a:rPr lang="en-US" altLang="ja-JP" dirty="0" smtClean="0"/>
              <a:t>VN</a:t>
            </a:r>
            <a:r>
              <a:rPr lang="en-US" altLang="ja-JP" dirty="0"/>
              <a:t>: </a:t>
            </a:r>
            <a:r>
              <a:rPr lang="en-US" altLang="ja-JP" b="1" dirty="0" smtClean="0">
                <a:solidFill>
                  <a:srgbClr val="FF0000"/>
                </a:solidFill>
              </a:rPr>
              <a:t>VNIX</a:t>
            </a:r>
          </a:p>
          <a:p>
            <a:pPr lvl="1"/>
            <a:r>
              <a:rPr lang="en-US" altLang="ja-JP" dirty="0" smtClean="0"/>
              <a:t>AP</a:t>
            </a:r>
            <a:r>
              <a:rPr lang="en-US" altLang="ja-JP" dirty="0"/>
              <a:t>: </a:t>
            </a:r>
            <a:r>
              <a:rPr lang="en-US" altLang="ja-JP" b="1" dirty="0" err="1">
                <a:solidFill>
                  <a:srgbClr val="FF0000"/>
                </a:solidFill>
              </a:rPr>
              <a:t>Equinix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5952941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Red names denote participated IXPs, remotely participated IXPs are denoted with underline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38655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Summary of 5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meeting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Administrative session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APIX bylaws are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adopted</a:t>
            </a:r>
            <a:r>
              <a:rPr kumimoji="1"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altLang="ja-JP" dirty="0" smtClean="0"/>
              <a:t>Organization architecture and membership are defined.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Technical session</a:t>
            </a:r>
          </a:p>
          <a:p>
            <a:pPr lvl="1"/>
            <a:r>
              <a:rPr lang="en-US" altLang="ja-JP" dirty="0" smtClean="0"/>
              <a:t>IXP update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Invited talks</a:t>
            </a:r>
          </a:p>
          <a:p>
            <a:pPr lvl="2"/>
            <a:r>
              <a:rPr kumimoji="1" lang="en-US" altLang="ja-JP" dirty="0" smtClean="0"/>
              <a:t>Update about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CISCO Route Server Development</a:t>
            </a:r>
          </a:p>
          <a:p>
            <a:pPr lvl="3"/>
            <a:r>
              <a:rPr lang="en-US" altLang="ja-JP" dirty="0" smtClean="0"/>
              <a:t>Rajesh Parikh @ CISCO</a:t>
            </a:r>
            <a:endParaRPr kumimoji="1" lang="en-US" altLang="ja-JP" dirty="0" smtClean="0"/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ARP Hijacking </a:t>
            </a:r>
            <a:r>
              <a:rPr lang="en-US" altLang="ja-JP" dirty="0" smtClean="0">
                <a:solidFill>
                  <a:srgbClr val="FF0000"/>
                </a:solidFill>
              </a:rPr>
              <a:t>Mitigation</a:t>
            </a:r>
          </a:p>
          <a:p>
            <a:pPr lvl="3"/>
            <a:r>
              <a:rPr lang="en-US" altLang="ja-JP" dirty="0" err="1" smtClean="0"/>
              <a:t>Henk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Steenman</a:t>
            </a:r>
            <a:r>
              <a:rPr lang="en-US" altLang="ja-JP" dirty="0" smtClean="0"/>
              <a:t> @ AMS-IX</a:t>
            </a:r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Jumbo Frame Deployment </a:t>
            </a:r>
            <a:r>
              <a:rPr lang="en-US" altLang="ja-JP" dirty="0"/>
              <a:t>at </a:t>
            </a:r>
            <a:r>
              <a:rPr lang="en-US" altLang="ja-JP" dirty="0" smtClean="0"/>
              <a:t>IXPs</a:t>
            </a:r>
          </a:p>
          <a:p>
            <a:pPr lvl="3"/>
            <a:r>
              <a:rPr lang="en-US" altLang="ja-JP" dirty="0" smtClean="0"/>
              <a:t>Martin J. Levy @ Hurricane Electric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4971-6BC1-4DF9-B148-EDABFF4177F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064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75656" y="4201924"/>
            <a:ext cx="3528392" cy="144016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9" name="ドーナツ 48"/>
          <p:cNvSpPr/>
          <p:nvPr/>
        </p:nvSpPr>
        <p:spPr>
          <a:xfrm>
            <a:off x="2051720" y="4509120"/>
            <a:ext cx="216024" cy="216024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0" name="ドーナツ 49"/>
          <p:cNvSpPr/>
          <p:nvPr/>
        </p:nvSpPr>
        <p:spPr>
          <a:xfrm>
            <a:off x="2483768" y="4509120"/>
            <a:ext cx="216024" cy="216024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1" name="ドーナツ 50"/>
          <p:cNvSpPr/>
          <p:nvPr/>
        </p:nvSpPr>
        <p:spPr>
          <a:xfrm>
            <a:off x="3419872" y="4509120"/>
            <a:ext cx="216024" cy="216024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2" name="ドーナツ 51"/>
          <p:cNvSpPr/>
          <p:nvPr/>
        </p:nvSpPr>
        <p:spPr>
          <a:xfrm>
            <a:off x="4716016" y="4509120"/>
            <a:ext cx="216024" cy="216024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Organization Architecture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5589240"/>
            <a:ext cx="2686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General Meeting</a:t>
            </a:r>
            <a:endParaRPr lang="ja-JP" altLang="en-US" sz="2800" b="1" dirty="0">
              <a:solidFill>
                <a:srgbClr val="FF0000"/>
              </a:solidFill>
              <a:latin typeface="Calibri"/>
              <a:ea typeface="ＭＳ Ｐゴシック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043608" y="2996952"/>
            <a:ext cx="136815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Member</a:t>
            </a:r>
          </a:p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(IXP)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026" name="Picture 2" descr="C:\Users\toyama\Downloads\MC9004326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98690"/>
            <a:ext cx="748452" cy="748452"/>
          </a:xfrm>
          <a:prstGeom prst="rect">
            <a:avLst/>
          </a:prstGeom>
          <a:noFill/>
        </p:spPr>
      </p:pic>
      <p:pic>
        <p:nvPicPr>
          <p:cNvPr id="1027" name="Picture 3" descr="C:\Users\toyama\Downloads\MC9004326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76872"/>
            <a:ext cx="792088" cy="792088"/>
          </a:xfrm>
          <a:prstGeom prst="rect">
            <a:avLst/>
          </a:prstGeom>
          <a:noFill/>
        </p:spPr>
      </p:pic>
      <p:sp>
        <p:nvSpPr>
          <p:cNvPr id="10" name="円/楕円 9"/>
          <p:cNvSpPr/>
          <p:nvPr/>
        </p:nvSpPr>
        <p:spPr>
          <a:xfrm>
            <a:off x="2743428" y="2996952"/>
            <a:ext cx="136815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Member</a:t>
            </a:r>
          </a:p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(IXP)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1" name="Picture 2" descr="C:\Users\toyama\Downloads\MC9004326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1500" y="2298690"/>
            <a:ext cx="748452" cy="748452"/>
          </a:xfrm>
          <a:prstGeom prst="rect">
            <a:avLst/>
          </a:prstGeom>
          <a:noFill/>
        </p:spPr>
      </p:pic>
      <p:pic>
        <p:nvPicPr>
          <p:cNvPr id="12" name="Picture 3" descr="C:\Users\toyama\Downloads\MC9004326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428" y="2276872"/>
            <a:ext cx="792088" cy="792088"/>
          </a:xfrm>
          <a:prstGeom prst="rect">
            <a:avLst/>
          </a:prstGeom>
          <a:noFill/>
        </p:spPr>
      </p:pic>
      <p:sp>
        <p:nvSpPr>
          <p:cNvPr id="13" name="円/楕円 12"/>
          <p:cNvSpPr/>
          <p:nvPr/>
        </p:nvSpPr>
        <p:spPr>
          <a:xfrm>
            <a:off x="4443248" y="2996952"/>
            <a:ext cx="136815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Member</a:t>
            </a:r>
          </a:p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(IXP)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4" name="Picture 2" descr="C:\Users\toyama\Downloads\MC9004326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320" y="2298690"/>
            <a:ext cx="748452" cy="748452"/>
          </a:xfrm>
          <a:prstGeom prst="rect">
            <a:avLst/>
          </a:prstGeom>
          <a:noFill/>
        </p:spPr>
      </p:pic>
      <p:pic>
        <p:nvPicPr>
          <p:cNvPr id="15" name="Picture 3" descr="C:\Users\toyama\Downloads\MC9004326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3248" y="2276872"/>
            <a:ext cx="792088" cy="792088"/>
          </a:xfrm>
          <a:prstGeom prst="rect">
            <a:avLst/>
          </a:prstGeom>
          <a:noFill/>
        </p:spPr>
      </p:pic>
      <p:sp>
        <p:nvSpPr>
          <p:cNvPr id="16" name="円/楕円 15"/>
          <p:cNvSpPr/>
          <p:nvPr/>
        </p:nvSpPr>
        <p:spPr>
          <a:xfrm>
            <a:off x="6143068" y="2996952"/>
            <a:ext cx="1368152" cy="6480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Member</a:t>
            </a:r>
          </a:p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(IXP)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7" name="Picture 2" descr="C:\Users\toyama\Downloads\MC9004326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1140" y="2298690"/>
            <a:ext cx="748452" cy="748452"/>
          </a:xfrm>
          <a:prstGeom prst="rect">
            <a:avLst/>
          </a:prstGeom>
          <a:noFill/>
        </p:spPr>
      </p:pic>
      <p:pic>
        <p:nvPicPr>
          <p:cNvPr id="18" name="Picture 3" descr="C:\Users\toyama\Downloads\MC9004326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068" y="2276872"/>
            <a:ext cx="792088" cy="792088"/>
          </a:xfrm>
          <a:prstGeom prst="rect">
            <a:avLst/>
          </a:prstGeom>
          <a:noFill/>
        </p:spPr>
      </p:pic>
      <p:sp>
        <p:nvSpPr>
          <p:cNvPr id="19" name="角丸四角形 18"/>
          <p:cNvSpPr/>
          <p:nvPr/>
        </p:nvSpPr>
        <p:spPr>
          <a:xfrm>
            <a:off x="5940152" y="5445224"/>
            <a:ext cx="2808312" cy="79649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80112" y="6093296"/>
            <a:ext cx="3156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Steering Committee</a:t>
            </a:r>
            <a:endParaRPr lang="ja-JP" altLang="en-US" sz="2800" b="1" dirty="0">
              <a:solidFill>
                <a:srgbClr val="FF0000"/>
              </a:solidFill>
              <a:latin typeface="Calibri"/>
              <a:ea typeface="ＭＳ Ｐゴシック"/>
            </a:endParaRPr>
          </a:p>
        </p:txBody>
      </p:sp>
      <p:pic>
        <p:nvPicPr>
          <p:cNvPr id="21" name="Picture 2" descr="C:\Users\toyama\Downloads\MC90043260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1119" y="5445224"/>
            <a:ext cx="460420" cy="460420"/>
          </a:xfrm>
          <a:prstGeom prst="rect">
            <a:avLst/>
          </a:prstGeom>
          <a:noFill/>
        </p:spPr>
      </p:pic>
      <p:pic>
        <p:nvPicPr>
          <p:cNvPr id="22" name="Picture 3" descr="C:\Users\toyama\Downloads\MC9004326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0532" y="5418380"/>
            <a:ext cx="487263" cy="487263"/>
          </a:xfrm>
          <a:prstGeom prst="rect">
            <a:avLst/>
          </a:prstGeom>
          <a:noFill/>
        </p:spPr>
      </p:pic>
      <p:pic>
        <p:nvPicPr>
          <p:cNvPr id="23" name="Picture 2" descr="C:\Users\toyama\Downloads\MC90043260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5450" y="5472068"/>
            <a:ext cx="460420" cy="460420"/>
          </a:xfrm>
          <a:prstGeom prst="rect">
            <a:avLst/>
          </a:prstGeom>
          <a:noFill/>
        </p:spPr>
      </p:pic>
      <p:pic>
        <p:nvPicPr>
          <p:cNvPr id="24" name="Picture 3" descr="C:\Users\toyama\Downloads\MC9004326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4863" y="5445224"/>
            <a:ext cx="487263" cy="487263"/>
          </a:xfrm>
          <a:prstGeom prst="rect">
            <a:avLst/>
          </a:prstGeom>
          <a:noFill/>
        </p:spPr>
      </p:pic>
      <p:sp>
        <p:nvSpPr>
          <p:cNvPr id="25" name="曲折矢印 24"/>
          <p:cNvSpPr/>
          <p:nvPr/>
        </p:nvSpPr>
        <p:spPr>
          <a:xfrm rot="5400000">
            <a:off x="5256076" y="4545124"/>
            <a:ext cx="720080" cy="1224136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6" name="下矢印 25"/>
          <p:cNvSpPr/>
          <p:nvPr/>
        </p:nvSpPr>
        <p:spPr>
          <a:xfrm rot="20700000">
            <a:off x="1619672" y="3573016"/>
            <a:ext cx="432048" cy="5760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7" name="下矢印 26"/>
          <p:cNvSpPr/>
          <p:nvPr/>
        </p:nvSpPr>
        <p:spPr>
          <a:xfrm rot="900000">
            <a:off x="3127020" y="3619113"/>
            <a:ext cx="432048" cy="5760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8" name="下矢印 27"/>
          <p:cNvSpPr/>
          <p:nvPr/>
        </p:nvSpPr>
        <p:spPr>
          <a:xfrm rot="1800000">
            <a:off x="4399042" y="3642439"/>
            <a:ext cx="432048" cy="5760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9" name="下矢印 28"/>
          <p:cNvSpPr/>
          <p:nvPr/>
        </p:nvSpPr>
        <p:spPr>
          <a:xfrm rot="3600000">
            <a:off x="5566090" y="3187653"/>
            <a:ext cx="432048" cy="171371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67544" y="1916832"/>
            <a:ext cx="8496944" cy="4752528"/>
          </a:xfrm>
          <a:prstGeom prst="roundRect">
            <a:avLst>
              <a:gd name="adj" fmla="val 8636"/>
            </a:avLst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55576" y="1484784"/>
            <a:ext cx="290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Calibri"/>
                <a:ea typeface="ＭＳ Ｐゴシック"/>
              </a:rPr>
              <a:t>Association </a:t>
            </a:r>
            <a:r>
              <a:rPr lang="en-US" altLang="ja-JP" sz="2800" dirty="0" smtClean="0">
                <a:solidFill>
                  <a:prstClr val="black"/>
                </a:solidFill>
                <a:latin typeface="Calibri"/>
                <a:ea typeface="ＭＳ Ｐゴシック"/>
              </a:rPr>
              <a:t>(APIX)</a:t>
            </a:r>
            <a:endParaRPr lang="ja-JP" altLang="en-US" sz="28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24128" y="4437112"/>
            <a:ext cx="329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prstClr val="black"/>
                </a:solidFill>
                <a:latin typeface="Calibri"/>
                <a:ea typeface="ＭＳ Ｐゴシック"/>
              </a:rPr>
              <a:t>Selects committee members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prstClr val="black"/>
                </a:solidFill>
                <a:latin typeface="Calibri"/>
                <a:ea typeface="ＭＳ Ｐゴシック"/>
              </a:rPr>
              <a:t>Delegates some tasks</a:t>
            </a:r>
            <a:endParaRPr lang="ja-JP" altLang="en-US" sz="20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1619672" y="4797152"/>
            <a:ext cx="576064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2555776" y="4797152"/>
            <a:ext cx="576064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3491880" y="4797152"/>
            <a:ext cx="576064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4427984" y="4797152"/>
            <a:ext cx="576064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30" name="Picture 2" descr="C:\Users\toyama\Downloads\MC90043260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4581128"/>
            <a:ext cx="316404" cy="316404"/>
          </a:xfrm>
          <a:prstGeom prst="rect">
            <a:avLst/>
          </a:prstGeom>
          <a:noFill/>
        </p:spPr>
      </p:pic>
      <p:pic>
        <p:nvPicPr>
          <p:cNvPr id="31" name="Picture 3" descr="C:\Users\toyama\Downloads\MC9004326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562680"/>
            <a:ext cx="334851" cy="334851"/>
          </a:xfrm>
          <a:prstGeom prst="rect">
            <a:avLst/>
          </a:prstGeom>
          <a:noFill/>
        </p:spPr>
      </p:pic>
      <p:pic>
        <p:nvPicPr>
          <p:cNvPr id="32" name="Picture 2" descr="C:\Users\toyama\Downloads\MC90043260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5436" y="4599576"/>
            <a:ext cx="316404" cy="316404"/>
          </a:xfrm>
          <a:prstGeom prst="rect">
            <a:avLst/>
          </a:prstGeom>
          <a:noFill/>
        </p:spPr>
      </p:pic>
      <p:pic>
        <p:nvPicPr>
          <p:cNvPr id="33" name="Picture 3" descr="C:\Users\toyama\Downloads\MC9004326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7404" y="4581128"/>
            <a:ext cx="334851" cy="334851"/>
          </a:xfrm>
          <a:prstGeom prst="rect">
            <a:avLst/>
          </a:prstGeom>
          <a:noFill/>
        </p:spPr>
      </p:pic>
      <p:pic>
        <p:nvPicPr>
          <p:cNvPr id="34" name="Picture 2" descr="C:\Users\toyama\Downloads\MC90043260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3168" y="4618024"/>
            <a:ext cx="316404" cy="316404"/>
          </a:xfrm>
          <a:prstGeom prst="rect">
            <a:avLst/>
          </a:prstGeom>
          <a:noFill/>
        </p:spPr>
      </p:pic>
      <p:pic>
        <p:nvPicPr>
          <p:cNvPr id="35" name="Picture 3" descr="C:\Users\toyama\Downloads\MC9004326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35136" y="4599576"/>
            <a:ext cx="334851" cy="334851"/>
          </a:xfrm>
          <a:prstGeom prst="rect">
            <a:avLst/>
          </a:prstGeom>
          <a:noFill/>
        </p:spPr>
      </p:pic>
      <p:pic>
        <p:nvPicPr>
          <p:cNvPr id="36" name="Picture 2" descr="C:\Users\toyama\Downloads\MC90043260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30900" y="4636472"/>
            <a:ext cx="316404" cy="316404"/>
          </a:xfrm>
          <a:prstGeom prst="rect">
            <a:avLst/>
          </a:prstGeom>
          <a:noFill/>
        </p:spPr>
      </p:pic>
      <p:pic>
        <p:nvPicPr>
          <p:cNvPr id="37" name="Picture 3" descr="C:\Users\toyama\Downloads\MC90043261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2868" y="4618024"/>
            <a:ext cx="334851" cy="334851"/>
          </a:xfrm>
          <a:prstGeom prst="rect">
            <a:avLst/>
          </a:prstGeom>
          <a:noFill/>
        </p:spPr>
      </p:pic>
      <p:pic>
        <p:nvPicPr>
          <p:cNvPr id="46" name="Picture 3" descr="C:\Users\toyama\Downloads\MC9004326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9193" y="5445224"/>
            <a:ext cx="487263" cy="487263"/>
          </a:xfrm>
          <a:prstGeom prst="rect">
            <a:avLst/>
          </a:prstGeom>
          <a:noFill/>
        </p:spPr>
      </p:pic>
      <p:sp>
        <p:nvSpPr>
          <p:cNvPr id="47" name="テキスト ボックス 46"/>
          <p:cNvSpPr txBox="1"/>
          <p:nvPr/>
        </p:nvSpPr>
        <p:spPr>
          <a:xfrm>
            <a:off x="6084168" y="5877272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Chair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650349" y="5877272"/>
            <a:ext cx="870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Secretary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31840" y="4293096"/>
            <a:ext cx="124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representative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7703840" y="2060848"/>
            <a:ext cx="1440160" cy="79208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“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Patron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68344" y="587727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  <a:latin typeface="Calibri"/>
                <a:ea typeface="ＭＳ Ｐゴシック"/>
              </a:rPr>
              <a:t>Treasurer</a:t>
            </a:r>
            <a:endParaRPr lang="ja-JP" altLang="en-US" sz="14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076394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m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BIXテンプレート">
  <a:themeElements>
    <a:clrScheme name="BBIXテンプレー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BIXテンプレート">
      <a:majorFont>
        <a:latin typeface="HGP創英角ｺﾞｼｯｸUB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BBIXテンプレー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IXテンプレー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IXテンプレー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IXテンプレー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IXテンプレー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IXテンプレー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IXテンプレー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556</Words>
  <Application>Microsoft Office PowerPoint</Application>
  <PresentationFormat>画面に合わせる (4:3)</PresentationFormat>
  <Paragraphs>188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テーマmf</vt:lpstr>
      <vt:lpstr>BBIXテンプレート</vt:lpstr>
      <vt:lpstr>Office テーマ</vt:lpstr>
      <vt:lpstr>APIX update</vt:lpstr>
      <vt:lpstr>What is APIX?</vt:lpstr>
      <vt:lpstr>Participating IXPs</vt:lpstr>
      <vt:lpstr>Scope</vt:lpstr>
      <vt:lpstr>Organization and its operation</vt:lpstr>
      <vt:lpstr>Meeting history</vt:lpstr>
      <vt:lpstr>5th Meeting</vt:lpstr>
      <vt:lpstr>Summary of 5th meeting</vt:lpstr>
      <vt:lpstr>Organization Architecture</vt:lpstr>
      <vt:lpstr>Outstanding Issues</vt:lpstr>
      <vt:lpstr>スライド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toyama</dc:creator>
  <cp:lastModifiedBy>toyama</cp:lastModifiedBy>
  <cp:revision>390</cp:revision>
  <dcterms:created xsi:type="dcterms:W3CDTF">2011-05-18T07:17:33Z</dcterms:created>
  <dcterms:modified xsi:type="dcterms:W3CDTF">2012-03-01T04:50:19Z</dcterms:modified>
</cp:coreProperties>
</file>