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12" r:id="rId3"/>
    <p:sldId id="314" r:id="rId4"/>
    <p:sldId id="313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3" r:id="rId13"/>
    <p:sldId id="322" r:id="rId14"/>
    <p:sldId id="30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AF0"/>
    <a:srgbClr val="E24CBB"/>
    <a:srgbClr val="DF35B2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46" autoAdjust="0"/>
    <p:restoredTop sz="94660"/>
  </p:normalViewPr>
  <p:slideViewPr>
    <p:cSldViewPr>
      <p:cViewPr>
        <p:scale>
          <a:sx n="75" d="100"/>
          <a:sy n="75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890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evisa.mfaic.gov.kh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evisa.mfaic.gov.kh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66DE7C-2587-4E96-810E-A2A620630C39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41B499F-7E59-4050-820E-B51C83489BF5}">
      <dgm:prSet phldrT="[Text]" custT="1"/>
      <dgm:spPr/>
      <dgm:t>
        <a:bodyPr/>
        <a:lstStyle/>
        <a:p>
          <a:r>
            <a:rPr lang="en-US" sz="2000" b="1" dirty="0" smtClean="0"/>
            <a:t>2 easy ways to get a Cambodia Visa</a:t>
          </a:r>
          <a:endParaRPr lang="en-US" sz="2000" b="1" dirty="0"/>
        </a:p>
      </dgm:t>
    </dgm:pt>
    <dgm:pt modelId="{9A0DFE5E-B4C9-4389-8C33-37F5D44C69CB}" type="parTrans" cxnId="{28C9765A-58C5-4E76-A85B-4A0B351A371D}">
      <dgm:prSet/>
      <dgm:spPr/>
      <dgm:t>
        <a:bodyPr/>
        <a:lstStyle/>
        <a:p>
          <a:endParaRPr lang="en-US"/>
        </a:p>
      </dgm:t>
    </dgm:pt>
    <dgm:pt modelId="{078815A3-5221-4286-8E4D-D2C4CFECF548}" type="sibTrans" cxnId="{28C9765A-58C5-4E76-A85B-4A0B351A371D}">
      <dgm:prSet/>
      <dgm:spPr/>
      <dgm:t>
        <a:bodyPr/>
        <a:lstStyle/>
        <a:p>
          <a:endParaRPr lang="en-US"/>
        </a:p>
      </dgm:t>
    </dgm:pt>
    <dgm:pt modelId="{6AB05999-46E1-422F-AB78-24FE639B9227}">
      <dgm:prSet phldrT="[Text]" custT="1"/>
      <dgm:spPr/>
      <dgm:t>
        <a:bodyPr/>
        <a:lstStyle/>
        <a:p>
          <a:r>
            <a:rPr lang="en-US" sz="2400" dirty="0" smtClean="0"/>
            <a:t>E-Visa</a:t>
          </a:r>
          <a:endParaRPr lang="en-US" sz="2400" dirty="0"/>
        </a:p>
      </dgm:t>
    </dgm:pt>
    <dgm:pt modelId="{891C3333-8B70-4644-887C-DF1860AE6155}" type="parTrans" cxnId="{E3022423-6781-4914-B88D-24BDF3904431}">
      <dgm:prSet/>
      <dgm:spPr/>
      <dgm:t>
        <a:bodyPr/>
        <a:lstStyle/>
        <a:p>
          <a:endParaRPr lang="en-US" dirty="0"/>
        </a:p>
      </dgm:t>
    </dgm:pt>
    <dgm:pt modelId="{2A24F9BC-5CEE-4FF3-9294-645F0391B7EE}" type="sibTrans" cxnId="{E3022423-6781-4914-B88D-24BDF3904431}">
      <dgm:prSet/>
      <dgm:spPr/>
      <dgm:t>
        <a:bodyPr/>
        <a:lstStyle/>
        <a:p>
          <a:endParaRPr lang="en-US"/>
        </a:p>
      </dgm:t>
    </dgm:pt>
    <dgm:pt modelId="{23973A8C-9C01-46B9-B80E-DA957959557B}">
      <dgm:prSet phldrT="[Text]" custT="1"/>
      <dgm:spPr/>
      <dgm:t>
        <a:bodyPr/>
        <a:lstStyle/>
        <a:p>
          <a:r>
            <a:rPr lang="en-US" sz="1600" dirty="0" smtClean="0"/>
            <a:t>Apply on: </a:t>
          </a:r>
          <a:r>
            <a:rPr lang="en-US" sz="1600" dirty="0" smtClean="0">
              <a:hlinkClick xmlns:r="http://schemas.openxmlformats.org/officeDocument/2006/relationships" r:id="rId1"/>
            </a:rPr>
            <a:t>http://evisa.mfaic.gov.kh/</a:t>
          </a:r>
          <a:r>
            <a:rPr lang="en-US" sz="1600" dirty="0" smtClean="0"/>
            <a:t>  </a:t>
          </a:r>
          <a:endParaRPr lang="en-US" sz="1600" dirty="0"/>
        </a:p>
      </dgm:t>
    </dgm:pt>
    <dgm:pt modelId="{657E8412-BFB7-4896-8E28-A5235E10DCC0}" type="parTrans" cxnId="{703261AF-3A0A-4DD0-B81F-2875167F9CC0}">
      <dgm:prSet/>
      <dgm:spPr/>
      <dgm:t>
        <a:bodyPr/>
        <a:lstStyle/>
        <a:p>
          <a:endParaRPr lang="en-US" dirty="0"/>
        </a:p>
      </dgm:t>
    </dgm:pt>
    <dgm:pt modelId="{051701C6-9F17-4ADF-BABF-D0CE63C0D859}" type="sibTrans" cxnId="{703261AF-3A0A-4DD0-B81F-2875167F9CC0}">
      <dgm:prSet/>
      <dgm:spPr/>
      <dgm:t>
        <a:bodyPr/>
        <a:lstStyle/>
        <a:p>
          <a:endParaRPr lang="en-US"/>
        </a:p>
      </dgm:t>
    </dgm:pt>
    <dgm:pt modelId="{28962987-F36F-445B-8515-1EF20A6142AF}">
      <dgm:prSet phldrT="[Text]" custT="1"/>
      <dgm:spPr/>
      <dgm:t>
        <a:bodyPr/>
        <a:lstStyle/>
        <a:p>
          <a:r>
            <a:rPr lang="en-US" sz="2400" dirty="0" smtClean="0"/>
            <a:t>On-arrival Visa</a:t>
          </a:r>
          <a:endParaRPr lang="en-US" sz="2400" dirty="0"/>
        </a:p>
      </dgm:t>
    </dgm:pt>
    <dgm:pt modelId="{D4EB3C08-6E2B-4B5A-BCFB-36495CD518E5}" type="parTrans" cxnId="{82EA449D-9A8F-4C21-B886-297D746A0743}">
      <dgm:prSet/>
      <dgm:spPr/>
      <dgm:t>
        <a:bodyPr/>
        <a:lstStyle/>
        <a:p>
          <a:endParaRPr lang="en-US" dirty="0"/>
        </a:p>
      </dgm:t>
    </dgm:pt>
    <dgm:pt modelId="{8FE0BC43-7DEA-4F51-98A6-D45BB01A1CCA}" type="sibTrans" cxnId="{82EA449D-9A8F-4C21-B886-297D746A0743}">
      <dgm:prSet/>
      <dgm:spPr/>
      <dgm:t>
        <a:bodyPr/>
        <a:lstStyle/>
        <a:p>
          <a:endParaRPr lang="en-US"/>
        </a:p>
      </dgm:t>
    </dgm:pt>
    <dgm:pt modelId="{DEC00CB7-CBF4-41E2-852F-9A11A058C279}">
      <dgm:prSet phldrT="[Text]" custT="1"/>
      <dgm:spPr/>
      <dgm:t>
        <a:bodyPr/>
        <a:lstStyle/>
        <a:p>
          <a:r>
            <a:rPr lang="en-US" sz="1600" dirty="0" smtClean="0"/>
            <a:t>Apply upon arrival at the below 5 ports of entry </a:t>
          </a:r>
          <a:endParaRPr lang="en-US" sz="1600" dirty="0"/>
        </a:p>
      </dgm:t>
    </dgm:pt>
    <dgm:pt modelId="{1FF0DBDD-A5DB-46DE-9A4B-CEDFFAB066B7}" type="parTrans" cxnId="{355F4A1B-A155-4220-AFA0-7A479A7C36FD}">
      <dgm:prSet/>
      <dgm:spPr/>
      <dgm:t>
        <a:bodyPr/>
        <a:lstStyle/>
        <a:p>
          <a:endParaRPr lang="en-US" dirty="0"/>
        </a:p>
      </dgm:t>
    </dgm:pt>
    <dgm:pt modelId="{3B377888-547B-444C-98E8-6A97A097C1FF}" type="sibTrans" cxnId="{355F4A1B-A155-4220-AFA0-7A479A7C36FD}">
      <dgm:prSet/>
      <dgm:spPr/>
      <dgm:t>
        <a:bodyPr/>
        <a:lstStyle/>
        <a:p>
          <a:endParaRPr lang="en-US"/>
        </a:p>
      </dgm:t>
    </dgm:pt>
    <dgm:pt modelId="{99D748A7-19E9-4386-8BC4-6AA7F02A8764}">
      <dgm:prSet custT="1"/>
      <dgm:spPr/>
      <dgm:t>
        <a:bodyPr/>
        <a:lstStyle/>
        <a:p>
          <a:pPr algn="l"/>
          <a:r>
            <a:rPr lang="en-US" sz="1400" dirty="0" smtClean="0"/>
            <a:t>- Fill out an online form</a:t>
          </a:r>
        </a:p>
        <a:p>
          <a:pPr algn="l"/>
          <a:r>
            <a:rPr lang="en-US" sz="1400" dirty="0" smtClean="0"/>
            <a:t>- Upload a passport photo</a:t>
          </a:r>
        </a:p>
        <a:p>
          <a:pPr algn="l"/>
          <a:r>
            <a:rPr lang="en-US" sz="1400" dirty="0" smtClean="0"/>
            <a:t>- Pay for Visa application fee $25 (by credit card or PayPal)</a:t>
          </a:r>
        </a:p>
        <a:p>
          <a:pPr algn="l"/>
          <a:r>
            <a:rPr lang="en-US" sz="1400" dirty="0" smtClean="0"/>
            <a:t>- Print out 2 copies of visa for arrival &amp; departure after the  process completed (about 15-20 minutes)</a:t>
          </a:r>
        </a:p>
      </dgm:t>
    </dgm:pt>
    <dgm:pt modelId="{130AE046-5F47-45D7-A2BF-33317FC64ABA}" type="parTrans" cxnId="{7A881021-B37A-447A-9A25-5BFDAB7058AE}">
      <dgm:prSet/>
      <dgm:spPr/>
      <dgm:t>
        <a:bodyPr/>
        <a:lstStyle/>
        <a:p>
          <a:endParaRPr lang="en-US" dirty="0"/>
        </a:p>
      </dgm:t>
    </dgm:pt>
    <dgm:pt modelId="{6D65454A-DF86-422C-B9F7-56C1B08807DE}" type="sibTrans" cxnId="{7A881021-B37A-447A-9A25-5BFDAB7058AE}">
      <dgm:prSet/>
      <dgm:spPr/>
      <dgm:t>
        <a:bodyPr/>
        <a:lstStyle/>
        <a:p>
          <a:endParaRPr lang="en-US"/>
        </a:p>
      </dgm:t>
    </dgm:pt>
    <dgm:pt modelId="{83326A34-2755-4C83-9BBF-48E5ADF92420}">
      <dgm:prSet custT="1"/>
      <dgm:spPr/>
      <dgm:t>
        <a:bodyPr/>
        <a:lstStyle/>
        <a:p>
          <a:pPr algn="l"/>
          <a:r>
            <a:rPr lang="en-US" sz="1400" dirty="0" smtClean="0"/>
            <a:t>- By air: Pochentong International Airport/ Siem Reap International Airport</a:t>
          </a:r>
        </a:p>
        <a:p>
          <a:pPr algn="l"/>
          <a:r>
            <a:rPr lang="en-US" sz="1400" dirty="0" smtClean="0"/>
            <a:t>- By land: Aranyapathet-Poipet Border with Thailand/ Trat-Koh Kong Border with Thailand/ Moc Bai – Bavet Border with Vietnam</a:t>
          </a:r>
          <a:endParaRPr lang="en-US" sz="1400" dirty="0"/>
        </a:p>
      </dgm:t>
    </dgm:pt>
    <dgm:pt modelId="{A7E3475E-6C5C-44A0-81A2-94CD2445705A}" type="sibTrans" cxnId="{B39BB531-75C9-46DF-8214-A03CEE3D34F6}">
      <dgm:prSet/>
      <dgm:spPr/>
      <dgm:t>
        <a:bodyPr/>
        <a:lstStyle/>
        <a:p>
          <a:endParaRPr lang="en-US"/>
        </a:p>
      </dgm:t>
    </dgm:pt>
    <dgm:pt modelId="{1A9FD4CE-A11E-49B3-9A73-E68019A5D83F}" type="parTrans" cxnId="{B39BB531-75C9-46DF-8214-A03CEE3D34F6}">
      <dgm:prSet/>
      <dgm:spPr/>
      <dgm:t>
        <a:bodyPr/>
        <a:lstStyle/>
        <a:p>
          <a:endParaRPr lang="en-US" dirty="0"/>
        </a:p>
      </dgm:t>
    </dgm:pt>
    <dgm:pt modelId="{F6B09914-BA8F-4E74-AA83-5E3B2EA968D0}" type="pres">
      <dgm:prSet presAssocID="{6366DE7C-2587-4E96-810E-A2A620630C3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C6BE28E-DD53-4EFA-8BBE-4DC2161008A9}" type="pres">
      <dgm:prSet presAssocID="{841B499F-7E59-4050-820E-B51C83489BF5}" presName="hierRoot1" presStyleCnt="0"/>
      <dgm:spPr/>
    </dgm:pt>
    <dgm:pt modelId="{6C25DD62-938E-4B26-BFA8-F0B9766AFF26}" type="pres">
      <dgm:prSet presAssocID="{841B499F-7E59-4050-820E-B51C83489BF5}" presName="composite" presStyleCnt="0"/>
      <dgm:spPr/>
    </dgm:pt>
    <dgm:pt modelId="{818EDB45-874C-4B63-8FEF-450BDE4B9DCB}" type="pres">
      <dgm:prSet presAssocID="{841B499F-7E59-4050-820E-B51C83489BF5}" presName="background" presStyleLbl="node0" presStyleIdx="0" presStyleCnt="1"/>
      <dgm:spPr/>
    </dgm:pt>
    <dgm:pt modelId="{388A915A-2C89-472B-BC37-16619A296FB6}" type="pres">
      <dgm:prSet presAssocID="{841B499F-7E59-4050-820E-B51C83489BF5}" presName="text" presStyleLbl="fgAcc0" presStyleIdx="0" presStyleCnt="1" custScaleX="366406" custLinFactNeighborX="-1890" custLinFactNeighborY="-6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41A6EA-D7C4-4AD8-895F-EDC51A950795}" type="pres">
      <dgm:prSet presAssocID="{841B499F-7E59-4050-820E-B51C83489BF5}" presName="hierChild2" presStyleCnt="0"/>
      <dgm:spPr/>
    </dgm:pt>
    <dgm:pt modelId="{99FD017B-F3C8-4D45-8938-9A50040EC3B0}" type="pres">
      <dgm:prSet presAssocID="{891C3333-8B70-4644-887C-DF1860AE615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D26C169-A64F-4CAE-A49D-1BB69DB71B21}" type="pres">
      <dgm:prSet presAssocID="{6AB05999-46E1-422F-AB78-24FE639B9227}" presName="hierRoot2" presStyleCnt="0"/>
      <dgm:spPr/>
    </dgm:pt>
    <dgm:pt modelId="{F8479336-1B4E-4383-9564-3446CF19F52B}" type="pres">
      <dgm:prSet presAssocID="{6AB05999-46E1-422F-AB78-24FE639B9227}" presName="composite2" presStyleCnt="0"/>
      <dgm:spPr/>
    </dgm:pt>
    <dgm:pt modelId="{1D9F9AAB-857E-43DB-BFB3-4F653F85268C}" type="pres">
      <dgm:prSet presAssocID="{6AB05999-46E1-422F-AB78-24FE639B9227}" presName="background2" presStyleLbl="node2" presStyleIdx="0" presStyleCnt="2"/>
      <dgm:spPr/>
    </dgm:pt>
    <dgm:pt modelId="{9E5CF62D-E430-4C5E-8CA2-FF96FEE1EACB}" type="pres">
      <dgm:prSet presAssocID="{6AB05999-46E1-422F-AB78-24FE639B9227}" presName="text2" presStyleLbl="fgAcc2" presStyleIdx="0" presStyleCnt="2" custScaleX="366406" custLinFactNeighborX="-1890" custLinFactNeighborY="-6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7C82CD-2A34-40D6-BFCB-7CF645FF14CA}" type="pres">
      <dgm:prSet presAssocID="{6AB05999-46E1-422F-AB78-24FE639B9227}" presName="hierChild3" presStyleCnt="0"/>
      <dgm:spPr/>
    </dgm:pt>
    <dgm:pt modelId="{1BE05F39-DEB0-40F9-92EF-28C67E634B0D}" type="pres">
      <dgm:prSet presAssocID="{657E8412-BFB7-4896-8E28-A5235E10DCC0}" presName="Name17" presStyleLbl="parChTrans1D3" presStyleIdx="0" presStyleCnt="2"/>
      <dgm:spPr/>
      <dgm:t>
        <a:bodyPr/>
        <a:lstStyle/>
        <a:p>
          <a:endParaRPr lang="en-US"/>
        </a:p>
      </dgm:t>
    </dgm:pt>
    <dgm:pt modelId="{67172DFB-383A-47F2-BE39-95ECC1F77E5A}" type="pres">
      <dgm:prSet presAssocID="{23973A8C-9C01-46B9-B80E-DA957959557B}" presName="hierRoot3" presStyleCnt="0"/>
      <dgm:spPr/>
    </dgm:pt>
    <dgm:pt modelId="{57CC6D9E-EE2E-4C74-A7C6-A1DF13877DA2}" type="pres">
      <dgm:prSet presAssocID="{23973A8C-9C01-46B9-B80E-DA957959557B}" presName="composite3" presStyleCnt="0"/>
      <dgm:spPr/>
    </dgm:pt>
    <dgm:pt modelId="{CBD2A619-E79B-491B-B64D-E551FB1F9E39}" type="pres">
      <dgm:prSet presAssocID="{23973A8C-9C01-46B9-B80E-DA957959557B}" presName="background3" presStyleLbl="node3" presStyleIdx="0" presStyleCnt="2"/>
      <dgm:spPr/>
    </dgm:pt>
    <dgm:pt modelId="{4033A644-94D2-4F95-ABDC-DC7E076C3973}" type="pres">
      <dgm:prSet presAssocID="{23973A8C-9C01-46B9-B80E-DA957959557B}" presName="text3" presStyleLbl="fgAcc3" presStyleIdx="0" presStyleCnt="2" custScaleX="366406" custLinFactNeighborX="-25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54B4CC-18DE-4B25-9474-88FBC0481875}" type="pres">
      <dgm:prSet presAssocID="{23973A8C-9C01-46B9-B80E-DA957959557B}" presName="hierChild4" presStyleCnt="0"/>
      <dgm:spPr/>
    </dgm:pt>
    <dgm:pt modelId="{11E3E73A-3953-48D8-9F15-BC4749F070F5}" type="pres">
      <dgm:prSet presAssocID="{130AE046-5F47-45D7-A2BF-33317FC64ABA}" presName="Name23" presStyleLbl="parChTrans1D4" presStyleIdx="0" presStyleCnt="2"/>
      <dgm:spPr/>
      <dgm:t>
        <a:bodyPr/>
        <a:lstStyle/>
        <a:p>
          <a:endParaRPr lang="en-US"/>
        </a:p>
      </dgm:t>
    </dgm:pt>
    <dgm:pt modelId="{9EC640F8-E772-48DC-AAC2-E782F9138235}" type="pres">
      <dgm:prSet presAssocID="{99D748A7-19E9-4386-8BC4-6AA7F02A8764}" presName="hierRoot4" presStyleCnt="0"/>
      <dgm:spPr/>
    </dgm:pt>
    <dgm:pt modelId="{E537A059-9EC8-400A-8579-F6543274E197}" type="pres">
      <dgm:prSet presAssocID="{99D748A7-19E9-4386-8BC4-6AA7F02A8764}" presName="composite4" presStyleCnt="0"/>
      <dgm:spPr/>
    </dgm:pt>
    <dgm:pt modelId="{7411A9AD-892E-42D6-A23D-B1DEEED24B6F}" type="pres">
      <dgm:prSet presAssocID="{99D748A7-19E9-4386-8BC4-6AA7F02A8764}" presName="background4" presStyleLbl="node4" presStyleIdx="0" presStyleCnt="2"/>
      <dgm:spPr/>
    </dgm:pt>
    <dgm:pt modelId="{4C9D9BDF-15D9-429B-B55F-F2D0E23C42E1}" type="pres">
      <dgm:prSet presAssocID="{99D748A7-19E9-4386-8BC4-6AA7F02A8764}" presName="text4" presStyleLbl="fgAcc4" presStyleIdx="0" presStyleCnt="2" custScaleX="369739" custScaleY="282078" custLinFactNeighborX="-2048" custLinFactNeighborY="1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E965A1-A873-4540-B33A-9C06F859AFCA}" type="pres">
      <dgm:prSet presAssocID="{99D748A7-19E9-4386-8BC4-6AA7F02A8764}" presName="hierChild5" presStyleCnt="0"/>
      <dgm:spPr/>
    </dgm:pt>
    <dgm:pt modelId="{11925C99-A10A-4CB3-9060-E73954AE7584}" type="pres">
      <dgm:prSet presAssocID="{D4EB3C08-6E2B-4B5A-BCFB-36495CD518E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AF15C93-5E49-405F-8142-EC1D07AEEAF7}" type="pres">
      <dgm:prSet presAssocID="{28962987-F36F-445B-8515-1EF20A6142AF}" presName="hierRoot2" presStyleCnt="0"/>
      <dgm:spPr/>
    </dgm:pt>
    <dgm:pt modelId="{7E4A64A9-9017-401B-9C94-1801C88EC9AC}" type="pres">
      <dgm:prSet presAssocID="{28962987-F36F-445B-8515-1EF20A6142AF}" presName="composite2" presStyleCnt="0"/>
      <dgm:spPr/>
    </dgm:pt>
    <dgm:pt modelId="{C10552FC-9D69-4A2B-A74F-2B58856DFEB2}" type="pres">
      <dgm:prSet presAssocID="{28962987-F36F-445B-8515-1EF20A6142AF}" presName="background2" presStyleLbl="node2" presStyleIdx="1" presStyleCnt="2"/>
      <dgm:spPr/>
    </dgm:pt>
    <dgm:pt modelId="{85F452BB-EFAF-4C6B-95A4-7C23F3C800BA}" type="pres">
      <dgm:prSet presAssocID="{28962987-F36F-445B-8515-1EF20A6142AF}" presName="text2" presStyleLbl="fgAcc2" presStyleIdx="1" presStyleCnt="2" custScaleX="366406" custLinFactNeighborX="-1890" custLinFactNeighborY="-6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3009CC-C03D-4494-8527-12429AADAAEB}" type="pres">
      <dgm:prSet presAssocID="{28962987-F36F-445B-8515-1EF20A6142AF}" presName="hierChild3" presStyleCnt="0"/>
      <dgm:spPr/>
    </dgm:pt>
    <dgm:pt modelId="{5F24DE58-988F-4729-BC74-D6A1802D94B9}" type="pres">
      <dgm:prSet presAssocID="{1FF0DBDD-A5DB-46DE-9A4B-CEDFFAB066B7}" presName="Name17" presStyleLbl="parChTrans1D3" presStyleIdx="1" presStyleCnt="2"/>
      <dgm:spPr/>
      <dgm:t>
        <a:bodyPr/>
        <a:lstStyle/>
        <a:p>
          <a:endParaRPr lang="en-US"/>
        </a:p>
      </dgm:t>
    </dgm:pt>
    <dgm:pt modelId="{F92C736A-6B47-4F77-A362-4B22101930E6}" type="pres">
      <dgm:prSet presAssocID="{DEC00CB7-CBF4-41E2-852F-9A11A058C279}" presName="hierRoot3" presStyleCnt="0"/>
      <dgm:spPr/>
    </dgm:pt>
    <dgm:pt modelId="{A38D671E-5AA8-457A-ABBE-4FD664F56C91}" type="pres">
      <dgm:prSet presAssocID="{DEC00CB7-CBF4-41E2-852F-9A11A058C279}" presName="composite3" presStyleCnt="0"/>
      <dgm:spPr/>
    </dgm:pt>
    <dgm:pt modelId="{FEF892F2-49A9-4F7C-85D5-AEBBEAC75530}" type="pres">
      <dgm:prSet presAssocID="{DEC00CB7-CBF4-41E2-852F-9A11A058C279}" presName="background3" presStyleLbl="node3" presStyleIdx="1" presStyleCnt="2"/>
      <dgm:spPr/>
    </dgm:pt>
    <dgm:pt modelId="{DD8ECDAD-1BC9-4A20-BB95-82EB545E8E22}" type="pres">
      <dgm:prSet presAssocID="{DEC00CB7-CBF4-41E2-852F-9A11A058C279}" presName="text3" presStyleLbl="fgAcc3" presStyleIdx="1" presStyleCnt="2" custScaleX="366406" custLinFactNeighborX="-1536" custLinFactNeighborY="46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9B44F9-8E80-4319-9220-FD36F8C1278A}" type="pres">
      <dgm:prSet presAssocID="{DEC00CB7-CBF4-41E2-852F-9A11A058C279}" presName="hierChild4" presStyleCnt="0"/>
      <dgm:spPr/>
    </dgm:pt>
    <dgm:pt modelId="{9ACEBBB8-210D-458C-B545-0EB70723C7CC}" type="pres">
      <dgm:prSet presAssocID="{1A9FD4CE-A11E-49B3-9A73-E68019A5D83F}" presName="Name23" presStyleLbl="parChTrans1D4" presStyleIdx="1" presStyleCnt="2"/>
      <dgm:spPr/>
      <dgm:t>
        <a:bodyPr/>
        <a:lstStyle/>
        <a:p>
          <a:endParaRPr lang="en-US"/>
        </a:p>
      </dgm:t>
    </dgm:pt>
    <dgm:pt modelId="{F801CCC9-D147-4AD1-92F1-3B09E2359647}" type="pres">
      <dgm:prSet presAssocID="{83326A34-2755-4C83-9BBF-48E5ADF92420}" presName="hierRoot4" presStyleCnt="0"/>
      <dgm:spPr/>
    </dgm:pt>
    <dgm:pt modelId="{F3D9229D-D9B7-4F02-AB69-8C8C936DCA2C}" type="pres">
      <dgm:prSet presAssocID="{83326A34-2755-4C83-9BBF-48E5ADF92420}" presName="composite4" presStyleCnt="0"/>
      <dgm:spPr/>
    </dgm:pt>
    <dgm:pt modelId="{1B0FFD03-7BFE-4D75-9095-9369183E5BD9}" type="pres">
      <dgm:prSet presAssocID="{83326A34-2755-4C83-9BBF-48E5ADF92420}" presName="background4" presStyleLbl="node4" presStyleIdx="1" presStyleCnt="2"/>
      <dgm:spPr/>
    </dgm:pt>
    <dgm:pt modelId="{20B41A66-E95B-4CC0-B75B-C48A999D86DA}" type="pres">
      <dgm:prSet presAssocID="{83326A34-2755-4C83-9BBF-48E5ADF92420}" presName="text4" presStyleLbl="fgAcc4" presStyleIdx="1" presStyleCnt="2" custScaleX="370761" custScaleY="285125" custLinFactNeighborX="-13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032723-691D-4244-A3AC-5810184BDBA2}" type="pres">
      <dgm:prSet presAssocID="{83326A34-2755-4C83-9BBF-48E5ADF92420}" presName="hierChild5" presStyleCnt="0"/>
      <dgm:spPr/>
    </dgm:pt>
  </dgm:ptLst>
  <dgm:cxnLst>
    <dgm:cxn modelId="{E3022423-6781-4914-B88D-24BDF3904431}" srcId="{841B499F-7E59-4050-820E-B51C83489BF5}" destId="{6AB05999-46E1-422F-AB78-24FE639B9227}" srcOrd="0" destOrd="0" parTransId="{891C3333-8B70-4644-887C-DF1860AE6155}" sibTransId="{2A24F9BC-5CEE-4FF3-9294-645F0391B7EE}"/>
    <dgm:cxn modelId="{8725C8FE-8BCE-4007-AE5D-21CF9C4901A6}" type="presOf" srcId="{D4EB3C08-6E2B-4B5A-BCFB-36495CD518E5}" destId="{11925C99-A10A-4CB3-9060-E73954AE7584}" srcOrd="0" destOrd="0" presId="urn:microsoft.com/office/officeart/2005/8/layout/hierarchy1"/>
    <dgm:cxn modelId="{355F4A1B-A155-4220-AFA0-7A479A7C36FD}" srcId="{28962987-F36F-445B-8515-1EF20A6142AF}" destId="{DEC00CB7-CBF4-41E2-852F-9A11A058C279}" srcOrd="0" destOrd="0" parTransId="{1FF0DBDD-A5DB-46DE-9A4B-CEDFFAB066B7}" sibTransId="{3B377888-547B-444C-98E8-6A97A097C1FF}"/>
    <dgm:cxn modelId="{A3B27997-26A9-42EF-AF89-C2D96AF6B0F1}" type="presOf" srcId="{23973A8C-9C01-46B9-B80E-DA957959557B}" destId="{4033A644-94D2-4F95-ABDC-DC7E076C3973}" srcOrd="0" destOrd="0" presId="urn:microsoft.com/office/officeart/2005/8/layout/hierarchy1"/>
    <dgm:cxn modelId="{B39BB531-75C9-46DF-8214-A03CEE3D34F6}" srcId="{DEC00CB7-CBF4-41E2-852F-9A11A058C279}" destId="{83326A34-2755-4C83-9BBF-48E5ADF92420}" srcOrd="0" destOrd="0" parTransId="{1A9FD4CE-A11E-49B3-9A73-E68019A5D83F}" sibTransId="{A7E3475E-6C5C-44A0-81A2-94CD2445705A}"/>
    <dgm:cxn modelId="{9AEC5716-8247-43FC-BA21-8976FBB38FA5}" type="presOf" srcId="{1A9FD4CE-A11E-49B3-9A73-E68019A5D83F}" destId="{9ACEBBB8-210D-458C-B545-0EB70723C7CC}" srcOrd="0" destOrd="0" presId="urn:microsoft.com/office/officeart/2005/8/layout/hierarchy1"/>
    <dgm:cxn modelId="{26D5AF89-B0A9-430E-B054-3C0FA465CADD}" type="presOf" srcId="{28962987-F36F-445B-8515-1EF20A6142AF}" destId="{85F452BB-EFAF-4C6B-95A4-7C23F3C800BA}" srcOrd="0" destOrd="0" presId="urn:microsoft.com/office/officeart/2005/8/layout/hierarchy1"/>
    <dgm:cxn modelId="{0BC0E0F3-EE71-4C8C-8FC9-2BC302C4417E}" type="presOf" srcId="{6AB05999-46E1-422F-AB78-24FE639B9227}" destId="{9E5CF62D-E430-4C5E-8CA2-FF96FEE1EACB}" srcOrd="0" destOrd="0" presId="urn:microsoft.com/office/officeart/2005/8/layout/hierarchy1"/>
    <dgm:cxn modelId="{82EA449D-9A8F-4C21-B886-297D746A0743}" srcId="{841B499F-7E59-4050-820E-B51C83489BF5}" destId="{28962987-F36F-445B-8515-1EF20A6142AF}" srcOrd="1" destOrd="0" parTransId="{D4EB3C08-6E2B-4B5A-BCFB-36495CD518E5}" sibTransId="{8FE0BC43-7DEA-4F51-98A6-D45BB01A1CCA}"/>
    <dgm:cxn modelId="{703261AF-3A0A-4DD0-B81F-2875167F9CC0}" srcId="{6AB05999-46E1-422F-AB78-24FE639B9227}" destId="{23973A8C-9C01-46B9-B80E-DA957959557B}" srcOrd="0" destOrd="0" parTransId="{657E8412-BFB7-4896-8E28-A5235E10DCC0}" sibTransId="{051701C6-9F17-4ADF-BABF-D0CE63C0D859}"/>
    <dgm:cxn modelId="{ABA99ED4-B21E-46B6-9920-04E1160AF677}" type="presOf" srcId="{130AE046-5F47-45D7-A2BF-33317FC64ABA}" destId="{11E3E73A-3953-48D8-9F15-BC4749F070F5}" srcOrd="0" destOrd="0" presId="urn:microsoft.com/office/officeart/2005/8/layout/hierarchy1"/>
    <dgm:cxn modelId="{35AF756B-1FBF-44F6-A9D7-86CE1D2C4069}" type="presOf" srcId="{DEC00CB7-CBF4-41E2-852F-9A11A058C279}" destId="{DD8ECDAD-1BC9-4A20-BB95-82EB545E8E22}" srcOrd="0" destOrd="0" presId="urn:microsoft.com/office/officeart/2005/8/layout/hierarchy1"/>
    <dgm:cxn modelId="{7A881021-B37A-447A-9A25-5BFDAB7058AE}" srcId="{23973A8C-9C01-46B9-B80E-DA957959557B}" destId="{99D748A7-19E9-4386-8BC4-6AA7F02A8764}" srcOrd="0" destOrd="0" parTransId="{130AE046-5F47-45D7-A2BF-33317FC64ABA}" sibTransId="{6D65454A-DF86-422C-B9F7-56C1B08807DE}"/>
    <dgm:cxn modelId="{5E9FFC10-EA60-4419-844B-A378D1F045CF}" type="presOf" srcId="{99D748A7-19E9-4386-8BC4-6AA7F02A8764}" destId="{4C9D9BDF-15D9-429B-B55F-F2D0E23C42E1}" srcOrd="0" destOrd="0" presId="urn:microsoft.com/office/officeart/2005/8/layout/hierarchy1"/>
    <dgm:cxn modelId="{F95D85C6-376B-40B3-A485-D8F7FDA1F15E}" type="presOf" srcId="{841B499F-7E59-4050-820E-B51C83489BF5}" destId="{388A915A-2C89-472B-BC37-16619A296FB6}" srcOrd="0" destOrd="0" presId="urn:microsoft.com/office/officeart/2005/8/layout/hierarchy1"/>
    <dgm:cxn modelId="{91ADBCB9-574E-49AF-95DB-63E7E97A957B}" type="presOf" srcId="{83326A34-2755-4C83-9BBF-48E5ADF92420}" destId="{20B41A66-E95B-4CC0-B75B-C48A999D86DA}" srcOrd="0" destOrd="0" presId="urn:microsoft.com/office/officeart/2005/8/layout/hierarchy1"/>
    <dgm:cxn modelId="{AD15AF56-D00B-49CD-A361-9B6172142B24}" type="presOf" srcId="{1FF0DBDD-A5DB-46DE-9A4B-CEDFFAB066B7}" destId="{5F24DE58-988F-4729-BC74-D6A1802D94B9}" srcOrd="0" destOrd="0" presId="urn:microsoft.com/office/officeart/2005/8/layout/hierarchy1"/>
    <dgm:cxn modelId="{5AFE9B33-2D2B-4380-B33F-17C85807B39A}" type="presOf" srcId="{657E8412-BFB7-4896-8E28-A5235E10DCC0}" destId="{1BE05F39-DEB0-40F9-92EF-28C67E634B0D}" srcOrd="0" destOrd="0" presId="urn:microsoft.com/office/officeart/2005/8/layout/hierarchy1"/>
    <dgm:cxn modelId="{9823CC0E-59D6-473C-BA9B-EC50AE45FDB8}" type="presOf" srcId="{6366DE7C-2587-4E96-810E-A2A620630C39}" destId="{F6B09914-BA8F-4E74-AA83-5E3B2EA968D0}" srcOrd="0" destOrd="0" presId="urn:microsoft.com/office/officeart/2005/8/layout/hierarchy1"/>
    <dgm:cxn modelId="{B7BF77F4-8A29-4C95-ABDB-BAA37F04294F}" type="presOf" srcId="{891C3333-8B70-4644-887C-DF1860AE6155}" destId="{99FD017B-F3C8-4D45-8938-9A50040EC3B0}" srcOrd="0" destOrd="0" presId="urn:microsoft.com/office/officeart/2005/8/layout/hierarchy1"/>
    <dgm:cxn modelId="{28C9765A-58C5-4E76-A85B-4A0B351A371D}" srcId="{6366DE7C-2587-4E96-810E-A2A620630C39}" destId="{841B499F-7E59-4050-820E-B51C83489BF5}" srcOrd="0" destOrd="0" parTransId="{9A0DFE5E-B4C9-4389-8C33-37F5D44C69CB}" sibTransId="{078815A3-5221-4286-8E4D-D2C4CFECF548}"/>
    <dgm:cxn modelId="{42402CAD-55BD-4F65-8C45-024F6BF246FB}" type="presParOf" srcId="{F6B09914-BA8F-4E74-AA83-5E3B2EA968D0}" destId="{3C6BE28E-DD53-4EFA-8BBE-4DC2161008A9}" srcOrd="0" destOrd="0" presId="urn:microsoft.com/office/officeart/2005/8/layout/hierarchy1"/>
    <dgm:cxn modelId="{37555892-B183-4622-B8C0-0D417C836A31}" type="presParOf" srcId="{3C6BE28E-DD53-4EFA-8BBE-4DC2161008A9}" destId="{6C25DD62-938E-4B26-BFA8-F0B9766AFF26}" srcOrd="0" destOrd="0" presId="urn:microsoft.com/office/officeart/2005/8/layout/hierarchy1"/>
    <dgm:cxn modelId="{01EE4A84-843B-4C50-83B4-C6C46A196241}" type="presParOf" srcId="{6C25DD62-938E-4B26-BFA8-F0B9766AFF26}" destId="{818EDB45-874C-4B63-8FEF-450BDE4B9DCB}" srcOrd="0" destOrd="0" presId="urn:microsoft.com/office/officeart/2005/8/layout/hierarchy1"/>
    <dgm:cxn modelId="{71209CD2-12FC-450F-8E33-06B44C5D4D24}" type="presParOf" srcId="{6C25DD62-938E-4B26-BFA8-F0B9766AFF26}" destId="{388A915A-2C89-472B-BC37-16619A296FB6}" srcOrd="1" destOrd="0" presId="urn:microsoft.com/office/officeart/2005/8/layout/hierarchy1"/>
    <dgm:cxn modelId="{07E103A2-DA58-4B93-8AED-2F049B9EB258}" type="presParOf" srcId="{3C6BE28E-DD53-4EFA-8BBE-4DC2161008A9}" destId="{4B41A6EA-D7C4-4AD8-895F-EDC51A950795}" srcOrd="1" destOrd="0" presId="urn:microsoft.com/office/officeart/2005/8/layout/hierarchy1"/>
    <dgm:cxn modelId="{8AF29476-CC1D-4B22-A432-8AC50F3CBE79}" type="presParOf" srcId="{4B41A6EA-D7C4-4AD8-895F-EDC51A950795}" destId="{99FD017B-F3C8-4D45-8938-9A50040EC3B0}" srcOrd="0" destOrd="0" presId="urn:microsoft.com/office/officeart/2005/8/layout/hierarchy1"/>
    <dgm:cxn modelId="{60C75E65-3D91-4186-86A2-FD98B8E69468}" type="presParOf" srcId="{4B41A6EA-D7C4-4AD8-895F-EDC51A950795}" destId="{5D26C169-A64F-4CAE-A49D-1BB69DB71B21}" srcOrd="1" destOrd="0" presId="urn:microsoft.com/office/officeart/2005/8/layout/hierarchy1"/>
    <dgm:cxn modelId="{48E16E92-62FB-4990-ABE1-6F6A7BBAF141}" type="presParOf" srcId="{5D26C169-A64F-4CAE-A49D-1BB69DB71B21}" destId="{F8479336-1B4E-4383-9564-3446CF19F52B}" srcOrd="0" destOrd="0" presId="urn:microsoft.com/office/officeart/2005/8/layout/hierarchy1"/>
    <dgm:cxn modelId="{7AEF824D-8329-4043-B057-A27A21825FEC}" type="presParOf" srcId="{F8479336-1B4E-4383-9564-3446CF19F52B}" destId="{1D9F9AAB-857E-43DB-BFB3-4F653F85268C}" srcOrd="0" destOrd="0" presId="urn:microsoft.com/office/officeart/2005/8/layout/hierarchy1"/>
    <dgm:cxn modelId="{DB0AF218-89F6-4EC0-811A-31D925424085}" type="presParOf" srcId="{F8479336-1B4E-4383-9564-3446CF19F52B}" destId="{9E5CF62D-E430-4C5E-8CA2-FF96FEE1EACB}" srcOrd="1" destOrd="0" presId="urn:microsoft.com/office/officeart/2005/8/layout/hierarchy1"/>
    <dgm:cxn modelId="{1EFDA069-643D-46DD-A380-B8A7AE9C96AB}" type="presParOf" srcId="{5D26C169-A64F-4CAE-A49D-1BB69DB71B21}" destId="{9A7C82CD-2A34-40D6-BFCB-7CF645FF14CA}" srcOrd="1" destOrd="0" presId="urn:microsoft.com/office/officeart/2005/8/layout/hierarchy1"/>
    <dgm:cxn modelId="{51B83BF2-7A00-474E-B27D-7829B8CDEC6F}" type="presParOf" srcId="{9A7C82CD-2A34-40D6-BFCB-7CF645FF14CA}" destId="{1BE05F39-DEB0-40F9-92EF-28C67E634B0D}" srcOrd="0" destOrd="0" presId="urn:microsoft.com/office/officeart/2005/8/layout/hierarchy1"/>
    <dgm:cxn modelId="{82CC1400-47BD-44E6-B465-E06D6FEF1561}" type="presParOf" srcId="{9A7C82CD-2A34-40D6-BFCB-7CF645FF14CA}" destId="{67172DFB-383A-47F2-BE39-95ECC1F77E5A}" srcOrd="1" destOrd="0" presId="urn:microsoft.com/office/officeart/2005/8/layout/hierarchy1"/>
    <dgm:cxn modelId="{449D5800-080D-4092-A974-F10D039F5E23}" type="presParOf" srcId="{67172DFB-383A-47F2-BE39-95ECC1F77E5A}" destId="{57CC6D9E-EE2E-4C74-A7C6-A1DF13877DA2}" srcOrd="0" destOrd="0" presId="urn:microsoft.com/office/officeart/2005/8/layout/hierarchy1"/>
    <dgm:cxn modelId="{4295989D-CC4C-43E8-8438-6B53C3AE4122}" type="presParOf" srcId="{57CC6D9E-EE2E-4C74-A7C6-A1DF13877DA2}" destId="{CBD2A619-E79B-491B-B64D-E551FB1F9E39}" srcOrd="0" destOrd="0" presId="urn:microsoft.com/office/officeart/2005/8/layout/hierarchy1"/>
    <dgm:cxn modelId="{F848640F-CE5B-44D9-948E-253F71F08AD8}" type="presParOf" srcId="{57CC6D9E-EE2E-4C74-A7C6-A1DF13877DA2}" destId="{4033A644-94D2-4F95-ABDC-DC7E076C3973}" srcOrd="1" destOrd="0" presId="urn:microsoft.com/office/officeart/2005/8/layout/hierarchy1"/>
    <dgm:cxn modelId="{F4D5DC0E-1A61-466A-AF61-C53D41523ADF}" type="presParOf" srcId="{67172DFB-383A-47F2-BE39-95ECC1F77E5A}" destId="{4154B4CC-18DE-4B25-9474-88FBC0481875}" srcOrd="1" destOrd="0" presId="urn:microsoft.com/office/officeart/2005/8/layout/hierarchy1"/>
    <dgm:cxn modelId="{213C002A-8515-4AE3-9ACD-DC9F8602D0A1}" type="presParOf" srcId="{4154B4CC-18DE-4B25-9474-88FBC0481875}" destId="{11E3E73A-3953-48D8-9F15-BC4749F070F5}" srcOrd="0" destOrd="0" presId="urn:microsoft.com/office/officeart/2005/8/layout/hierarchy1"/>
    <dgm:cxn modelId="{E1245B55-4925-4E92-8106-86FBC1B8A8F1}" type="presParOf" srcId="{4154B4CC-18DE-4B25-9474-88FBC0481875}" destId="{9EC640F8-E772-48DC-AAC2-E782F9138235}" srcOrd="1" destOrd="0" presId="urn:microsoft.com/office/officeart/2005/8/layout/hierarchy1"/>
    <dgm:cxn modelId="{3E95B7AD-0710-49AD-9EF9-D1816F1D8861}" type="presParOf" srcId="{9EC640F8-E772-48DC-AAC2-E782F9138235}" destId="{E537A059-9EC8-400A-8579-F6543274E197}" srcOrd="0" destOrd="0" presId="urn:microsoft.com/office/officeart/2005/8/layout/hierarchy1"/>
    <dgm:cxn modelId="{F4CB8ED0-AB42-4E9E-9120-A5E1A4A9D49B}" type="presParOf" srcId="{E537A059-9EC8-400A-8579-F6543274E197}" destId="{7411A9AD-892E-42D6-A23D-B1DEEED24B6F}" srcOrd="0" destOrd="0" presId="urn:microsoft.com/office/officeart/2005/8/layout/hierarchy1"/>
    <dgm:cxn modelId="{EDF2D05F-9098-4EC4-97C2-6022040CA568}" type="presParOf" srcId="{E537A059-9EC8-400A-8579-F6543274E197}" destId="{4C9D9BDF-15D9-429B-B55F-F2D0E23C42E1}" srcOrd="1" destOrd="0" presId="urn:microsoft.com/office/officeart/2005/8/layout/hierarchy1"/>
    <dgm:cxn modelId="{2CCE9964-346D-4CCB-B93C-A52CE15AAAB3}" type="presParOf" srcId="{9EC640F8-E772-48DC-AAC2-E782F9138235}" destId="{20E965A1-A873-4540-B33A-9C06F859AFCA}" srcOrd="1" destOrd="0" presId="urn:microsoft.com/office/officeart/2005/8/layout/hierarchy1"/>
    <dgm:cxn modelId="{504622E9-FB3C-4ED0-9C3D-ECB24AF8B3E7}" type="presParOf" srcId="{4B41A6EA-D7C4-4AD8-895F-EDC51A950795}" destId="{11925C99-A10A-4CB3-9060-E73954AE7584}" srcOrd="2" destOrd="0" presId="urn:microsoft.com/office/officeart/2005/8/layout/hierarchy1"/>
    <dgm:cxn modelId="{6125A3F7-1D03-44C3-9B80-E1A7CCEA9F7B}" type="presParOf" srcId="{4B41A6EA-D7C4-4AD8-895F-EDC51A950795}" destId="{DAF15C93-5E49-405F-8142-EC1D07AEEAF7}" srcOrd="3" destOrd="0" presId="urn:microsoft.com/office/officeart/2005/8/layout/hierarchy1"/>
    <dgm:cxn modelId="{1554AB93-893F-4848-9553-BA7813C1B27E}" type="presParOf" srcId="{DAF15C93-5E49-405F-8142-EC1D07AEEAF7}" destId="{7E4A64A9-9017-401B-9C94-1801C88EC9AC}" srcOrd="0" destOrd="0" presId="urn:microsoft.com/office/officeart/2005/8/layout/hierarchy1"/>
    <dgm:cxn modelId="{5D9A6530-3E17-41F2-A2F5-8076489FD44A}" type="presParOf" srcId="{7E4A64A9-9017-401B-9C94-1801C88EC9AC}" destId="{C10552FC-9D69-4A2B-A74F-2B58856DFEB2}" srcOrd="0" destOrd="0" presId="urn:microsoft.com/office/officeart/2005/8/layout/hierarchy1"/>
    <dgm:cxn modelId="{4611C56D-E9C7-4E97-B768-15314344CD47}" type="presParOf" srcId="{7E4A64A9-9017-401B-9C94-1801C88EC9AC}" destId="{85F452BB-EFAF-4C6B-95A4-7C23F3C800BA}" srcOrd="1" destOrd="0" presId="urn:microsoft.com/office/officeart/2005/8/layout/hierarchy1"/>
    <dgm:cxn modelId="{CFB21805-9BAB-4E75-A233-19B50055982F}" type="presParOf" srcId="{DAF15C93-5E49-405F-8142-EC1D07AEEAF7}" destId="{A03009CC-C03D-4494-8527-12429AADAAEB}" srcOrd="1" destOrd="0" presId="urn:microsoft.com/office/officeart/2005/8/layout/hierarchy1"/>
    <dgm:cxn modelId="{B9BC1F60-8270-4E3C-86CC-D59DF59C29B2}" type="presParOf" srcId="{A03009CC-C03D-4494-8527-12429AADAAEB}" destId="{5F24DE58-988F-4729-BC74-D6A1802D94B9}" srcOrd="0" destOrd="0" presId="urn:microsoft.com/office/officeart/2005/8/layout/hierarchy1"/>
    <dgm:cxn modelId="{669975DC-0A48-4D5E-A713-5CA9D9C70027}" type="presParOf" srcId="{A03009CC-C03D-4494-8527-12429AADAAEB}" destId="{F92C736A-6B47-4F77-A362-4B22101930E6}" srcOrd="1" destOrd="0" presId="urn:microsoft.com/office/officeart/2005/8/layout/hierarchy1"/>
    <dgm:cxn modelId="{2D4C5160-B621-4CCD-83B3-50A23A3E63CA}" type="presParOf" srcId="{F92C736A-6B47-4F77-A362-4B22101930E6}" destId="{A38D671E-5AA8-457A-ABBE-4FD664F56C91}" srcOrd="0" destOrd="0" presId="urn:microsoft.com/office/officeart/2005/8/layout/hierarchy1"/>
    <dgm:cxn modelId="{6EC7DA59-C21B-48F3-A791-9BB29A733CC6}" type="presParOf" srcId="{A38D671E-5AA8-457A-ABBE-4FD664F56C91}" destId="{FEF892F2-49A9-4F7C-85D5-AEBBEAC75530}" srcOrd="0" destOrd="0" presId="urn:microsoft.com/office/officeart/2005/8/layout/hierarchy1"/>
    <dgm:cxn modelId="{61E322EA-D800-4978-B2EF-A4644FB392D1}" type="presParOf" srcId="{A38D671E-5AA8-457A-ABBE-4FD664F56C91}" destId="{DD8ECDAD-1BC9-4A20-BB95-82EB545E8E22}" srcOrd="1" destOrd="0" presId="urn:microsoft.com/office/officeart/2005/8/layout/hierarchy1"/>
    <dgm:cxn modelId="{21EBEA82-D2F1-40D6-B081-805525240FB0}" type="presParOf" srcId="{F92C736A-6B47-4F77-A362-4B22101930E6}" destId="{919B44F9-8E80-4319-9220-FD36F8C1278A}" srcOrd="1" destOrd="0" presId="urn:microsoft.com/office/officeart/2005/8/layout/hierarchy1"/>
    <dgm:cxn modelId="{BDAC3E46-8D83-4735-9980-6C4EA5A4AFEC}" type="presParOf" srcId="{919B44F9-8E80-4319-9220-FD36F8C1278A}" destId="{9ACEBBB8-210D-458C-B545-0EB70723C7CC}" srcOrd="0" destOrd="0" presId="urn:microsoft.com/office/officeart/2005/8/layout/hierarchy1"/>
    <dgm:cxn modelId="{B1F46838-C0F6-4646-B5ED-D46E16CCFE3E}" type="presParOf" srcId="{919B44F9-8E80-4319-9220-FD36F8C1278A}" destId="{F801CCC9-D147-4AD1-92F1-3B09E2359647}" srcOrd="1" destOrd="0" presId="urn:microsoft.com/office/officeart/2005/8/layout/hierarchy1"/>
    <dgm:cxn modelId="{E8E238C7-C1A2-4B88-97B9-07CF4BBBCFB7}" type="presParOf" srcId="{F801CCC9-D147-4AD1-92F1-3B09E2359647}" destId="{F3D9229D-D9B7-4F02-AB69-8C8C936DCA2C}" srcOrd="0" destOrd="0" presId="urn:microsoft.com/office/officeart/2005/8/layout/hierarchy1"/>
    <dgm:cxn modelId="{703E3A69-373E-4EA3-AF30-51D132C01140}" type="presParOf" srcId="{F3D9229D-D9B7-4F02-AB69-8C8C936DCA2C}" destId="{1B0FFD03-7BFE-4D75-9095-9369183E5BD9}" srcOrd="0" destOrd="0" presId="urn:microsoft.com/office/officeart/2005/8/layout/hierarchy1"/>
    <dgm:cxn modelId="{E4712E51-3AAC-45E3-8C1E-9B1F913F6749}" type="presParOf" srcId="{F3D9229D-D9B7-4F02-AB69-8C8C936DCA2C}" destId="{20B41A66-E95B-4CC0-B75B-C48A999D86DA}" srcOrd="1" destOrd="0" presId="urn:microsoft.com/office/officeart/2005/8/layout/hierarchy1"/>
    <dgm:cxn modelId="{B7C0A429-DA65-4EB9-B423-31E960EF357B}" type="presParOf" srcId="{F801CCC9-D147-4AD1-92F1-3B09E2359647}" destId="{37032723-691D-4244-A3AC-5810184BDBA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CEBBB8-210D-458C-B545-0EB70723C7CC}">
      <dsp:nvSpPr>
        <dsp:cNvPr id="0" name=""/>
        <dsp:cNvSpPr/>
      </dsp:nvSpPr>
      <dsp:spPr>
        <a:xfrm>
          <a:off x="5478409" y="2287293"/>
          <a:ext cx="91440" cy="2371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3090"/>
              </a:lnTo>
              <a:lnTo>
                <a:pt x="46981" y="153090"/>
              </a:lnTo>
              <a:lnTo>
                <a:pt x="46981" y="237158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4DE58-988F-4729-BC74-D6A1802D94B9}">
      <dsp:nvSpPr>
        <dsp:cNvPr id="0" name=""/>
        <dsp:cNvSpPr/>
      </dsp:nvSpPr>
      <dsp:spPr>
        <a:xfrm>
          <a:off x="5475196" y="1416369"/>
          <a:ext cx="91440" cy="2946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606"/>
              </a:lnTo>
              <a:lnTo>
                <a:pt x="48932" y="210606"/>
              </a:lnTo>
              <a:lnTo>
                <a:pt x="48932" y="294673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925C99-A10A-4CB3-9060-E73954AE7584}">
      <dsp:nvSpPr>
        <dsp:cNvPr id="0" name=""/>
        <dsp:cNvSpPr/>
      </dsp:nvSpPr>
      <dsp:spPr>
        <a:xfrm>
          <a:off x="3740114" y="576195"/>
          <a:ext cx="1780802" cy="263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57"/>
              </a:lnTo>
              <a:lnTo>
                <a:pt x="1780802" y="179857"/>
              </a:lnTo>
              <a:lnTo>
                <a:pt x="1780802" y="26392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E3E73A-3953-48D8-9F15-BC4749F070F5}">
      <dsp:nvSpPr>
        <dsp:cNvPr id="0" name=""/>
        <dsp:cNvSpPr/>
      </dsp:nvSpPr>
      <dsp:spPr>
        <a:xfrm>
          <a:off x="1907684" y="2260526"/>
          <a:ext cx="91440" cy="2648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831"/>
              </a:lnTo>
              <a:lnTo>
                <a:pt x="50193" y="180831"/>
              </a:lnTo>
              <a:lnTo>
                <a:pt x="50193" y="264899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05F39-DEB0-40F9-92EF-28C67E634B0D}">
      <dsp:nvSpPr>
        <dsp:cNvPr id="0" name=""/>
        <dsp:cNvSpPr/>
      </dsp:nvSpPr>
      <dsp:spPr>
        <a:xfrm>
          <a:off x="1907684" y="1416369"/>
          <a:ext cx="91440" cy="267907"/>
        </a:xfrm>
        <a:custGeom>
          <a:avLst/>
          <a:gdLst/>
          <a:ahLst/>
          <a:cxnLst/>
          <a:rect l="0" t="0" r="0" b="0"/>
          <a:pathLst>
            <a:path>
              <a:moveTo>
                <a:pt x="51627" y="0"/>
              </a:moveTo>
              <a:lnTo>
                <a:pt x="51627" y="183839"/>
              </a:lnTo>
              <a:lnTo>
                <a:pt x="45720" y="183839"/>
              </a:lnTo>
              <a:lnTo>
                <a:pt x="45720" y="267907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D017B-F3C8-4D45-8938-9A50040EC3B0}">
      <dsp:nvSpPr>
        <dsp:cNvPr id="0" name=""/>
        <dsp:cNvSpPr/>
      </dsp:nvSpPr>
      <dsp:spPr>
        <a:xfrm>
          <a:off x="1959312" y="576195"/>
          <a:ext cx="1780802" cy="263925"/>
        </a:xfrm>
        <a:custGeom>
          <a:avLst/>
          <a:gdLst/>
          <a:ahLst/>
          <a:cxnLst/>
          <a:rect l="0" t="0" r="0" b="0"/>
          <a:pathLst>
            <a:path>
              <a:moveTo>
                <a:pt x="1780802" y="0"/>
              </a:moveTo>
              <a:lnTo>
                <a:pt x="1780802" y="179857"/>
              </a:lnTo>
              <a:lnTo>
                <a:pt x="0" y="179857"/>
              </a:lnTo>
              <a:lnTo>
                <a:pt x="0" y="26392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EDB45-874C-4B63-8FEF-450BDE4B9DCB}">
      <dsp:nvSpPr>
        <dsp:cNvPr id="0" name=""/>
        <dsp:cNvSpPr/>
      </dsp:nvSpPr>
      <dsp:spPr>
        <a:xfrm>
          <a:off x="2077584" y="-54"/>
          <a:ext cx="3325059" cy="57624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915A-2C89-472B-BC37-16619A296FB6}">
      <dsp:nvSpPr>
        <dsp:cNvPr id="0" name=""/>
        <dsp:cNvSpPr/>
      </dsp:nvSpPr>
      <dsp:spPr>
        <a:xfrm>
          <a:off x="2178415" y="95735"/>
          <a:ext cx="3325059" cy="576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 easy ways to get a Cambodia Visa</a:t>
          </a:r>
          <a:endParaRPr lang="en-US" sz="2000" b="1" kern="1200" dirty="0"/>
        </a:p>
      </dsp:txBody>
      <dsp:txXfrm>
        <a:off x="2178415" y="95735"/>
        <a:ext cx="3325059" cy="576249"/>
      </dsp:txXfrm>
    </dsp:sp>
    <dsp:sp modelId="{1D9F9AAB-857E-43DB-BFB3-4F653F85268C}">
      <dsp:nvSpPr>
        <dsp:cNvPr id="0" name=""/>
        <dsp:cNvSpPr/>
      </dsp:nvSpPr>
      <dsp:spPr>
        <a:xfrm>
          <a:off x="296782" y="840120"/>
          <a:ext cx="3325059" cy="57624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CF62D-E430-4C5E-8CA2-FF96FEE1EACB}">
      <dsp:nvSpPr>
        <dsp:cNvPr id="0" name=""/>
        <dsp:cNvSpPr/>
      </dsp:nvSpPr>
      <dsp:spPr>
        <a:xfrm>
          <a:off x="397613" y="935909"/>
          <a:ext cx="3325059" cy="576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E-Visa</a:t>
          </a:r>
          <a:endParaRPr lang="en-US" sz="2400" kern="1200" dirty="0"/>
        </a:p>
      </dsp:txBody>
      <dsp:txXfrm>
        <a:off x="397613" y="935909"/>
        <a:ext cx="3325059" cy="576249"/>
      </dsp:txXfrm>
    </dsp:sp>
    <dsp:sp modelId="{CBD2A619-E79B-491B-B64D-E551FB1F9E39}">
      <dsp:nvSpPr>
        <dsp:cNvPr id="0" name=""/>
        <dsp:cNvSpPr/>
      </dsp:nvSpPr>
      <dsp:spPr>
        <a:xfrm>
          <a:off x="290874" y="1684276"/>
          <a:ext cx="3325059" cy="57624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3A644-94D2-4F95-ABDC-DC7E076C3973}">
      <dsp:nvSpPr>
        <dsp:cNvPr id="0" name=""/>
        <dsp:cNvSpPr/>
      </dsp:nvSpPr>
      <dsp:spPr>
        <a:xfrm>
          <a:off x="391705" y="1780066"/>
          <a:ext cx="3325059" cy="576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Apply on: </a:t>
          </a:r>
          <a:r>
            <a:rPr lang="en-US" sz="1600" kern="1200" dirty="0" smtClean="0">
              <a:hlinkClick xmlns:r="http://schemas.openxmlformats.org/officeDocument/2006/relationships" r:id="rId1"/>
            </a:rPr>
            <a:t>http://evisa.mfaic.gov.kh/</a:t>
          </a:r>
          <a:r>
            <a:rPr lang="en-US" sz="1600" kern="1200" dirty="0" smtClean="0"/>
            <a:t>  </a:t>
          </a:r>
          <a:endParaRPr lang="en-US" sz="1600" kern="1200" dirty="0"/>
        </a:p>
      </dsp:txBody>
      <dsp:txXfrm>
        <a:off x="391705" y="1780066"/>
        <a:ext cx="3325059" cy="576249"/>
      </dsp:txXfrm>
    </dsp:sp>
    <dsp:sp modelId="{7411A9AD-892E-42D6-A23D-B1DEEED24B6F}">
      <dsp:nvSpPr>
        <dsp:cNvPr id="0" name=""/>
        <dsp:cNvSpPr/>
      </dsp:nvSpPr>
      <dsp:spPr>
        <a:xfrm>
          <a:off x="280225" y="2525425"/>
          <a:ext cx="3355305" cy="16254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D9BDF-15D9-429B-B55F-F2D0E23C42E1}">
      <dsp:nvSpPr>
        <dsp:cNvPr id="0" name=""/>
        <dsp:cNvSpPr/>
      </dsp:nvSpPr>
      <dsp:spPr>
        <a:xfrm>
          <a:off x="381056" y="2621215"/>
          <a:ext cx="3355305" cy="1625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Fill out an online form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Upload a passport photo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Pay for Visa application fee $25 (by credit card or PayPal)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Print out 2 copies of visa for arrival &amp; departure after the  process completed (about 15-20 minutes)</a:t>
          </a:r>
        </a:p>
      </dsp:txBody>
      <dsp:txXfrm>
        <a:off x="381056" y="2621215"/>
        <a:ext cx="3355305" cy="1625473"/>
      </dsp:txXfrm>
    </dsp:sp>
    <dsp:sp modelId="{C10552FC-9D69-4A2B-A74F-2B58856DFEB2}">
      <dsp:nvSpPr>
        <dsp:cNvPr id="0" name=""/>
        <dsp:cNvSpPr/>
      </dsp:nvSpPr>
      <dsp:spPr>
        <a:xfrm>
          <a:off x="3858387" y="840120"/>
          <a:ext cx="3325059" cy="57624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452BB-EFAF-4C6B-95A4-7C23F3C800BA}">
      <dsp:nvSpPr>
        <dsp:cNvPr id="0" name=""/>
        <dsp:cNvSpPr/>
      </dsp:nvSpPr>
      <dsp:spPr>
        <a:xfrm>
          <a:off x="3959218" y="935909"/>
          <a:ext cx="3325059" cy="576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On-arrival Visa</a:t>
          </a:r>
          <a:endParaRPr lang="en-US" sz="2400" kern="1200" dirty="0"/>
        </a:p>
      </dsp:txBody>
      <dsp:txXfrm>
        <a:off x="3959218" y="935909"/>
        <a:ext cx="3325059" cy="576249"/>
      </dsp:txXfrm>
    </dsp:sp>
    <dsp:sp modelId="{FEF892F2-49A9-4F7C-85D5-AEBBEAC75530}">
      <dsp:nvSpPr>
        <dsp:cNvPr id="0" name=""/>
        <dsp:cNvSpPr/>
      </dsp:nvSpPr>
      <dsp:spPr>
        <a:xfrm>
          <a:off x="3861599" y="1711043"/>
          <a:ext cx="3325059" cy="57624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ECDAD-1BC9-4A20-BB95-82EB545E8E22}">
      <dsp:nvSpPr>
        <dsp:cNvPr id="0" name=""/>
        <dsp:cNvSpPr/>
      </dsp:nvSpPr>
      <dsp:spPr>
        <a:xfrm>
          <a:off x="3962430" y="1806833"/>
          <a:ext cx="3325059" cy="576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Apply upon arrival at the below 5 ports of entry </a:t>
          </a:r>
          <a:endParaRPr lang="en-US" sz="1600" kern="1200" dirty="0"/>
        </a:p>
      </dsp:txBody>
      <dsp:txXfrm>
        <a:off x="3962430" y="1806833"/>
        <a:ext cx="3325059" cy="576249"/>
      </dsp:txXfrm>
    </dsp:sp>
    <dsp:sp modelId="{1B0FFD03-7BFE-4D75-9095-9369183E5BD9}">
      <dsp:nvSpPr>
        <dsp:cNvPr id="0" name=""/>
        <dsp:cNvSpPr/>
      </dsp:nvSpPr>
      <dsp:spPr>
        <a:xfrm>
          <a:off x="3843100" y="2524451"/>
          <a:ext cx="3364580" cy="16430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41A66-E95B-4CC0-B75B-C48A999D86DA}">
      <dsp:nvSpPr>
        <dsp:cNvPr id="0" name=""/>
        <dsp:cNvSpPr/>
      </dsp:nvSpPr>
      <dsp:spPr>
        <a:xfrm>
          <a:off x="3943931" y="2620241"/>
          <a:ext cx="3364580" cy="1643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By air: Pochentong International Airport/ Siem Reap International Airport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By land: Aranyapathet-Poipet Border with Thailand/ Trat-Koh Kong Border with Thailand/ Moc Bai – Bavet Border with Vietnam</a:t>
          </a:r>
          <a:endParaRPr lang="en-US" sz="1400" kern="1200" dirty="0"/>
        </a:p>
      </dsp:txBody>
      <dsp:txXfrm>
        <a:off x="3943931" y="2620241"/>
        <a:ext cx="3364580" cy="1643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956D1-3D21-4C41-A409-253DF6F374D6}" type="datetimeFigureOut">
              <a:rPr lang="en-US" smtClean="0"/>
              <a:pPr/>
              <a:t>2/28/2012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B626C-4BDF-4E06-8B2C-5291B13504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8685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B626C-4BDF-4E06-8B2C-5291B13504D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01975"/>
            <a:ext cx="6858000" cy="1470025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648200"/>
            <a:ext cx="6400800" cy="17526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FCEF2-756F-4B7A-8675-6F96EFFA9CFE}" type="datetimeFigureOut">
              <a:rPr lang="en-US"/>
              <a:pPr>
                <a:defRPr/>
              </a:pPr>
              <a:t>2/28/2012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35E94-38DC-4DED-A879-1A173B419E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9C8D1-4D0D-4541-AAA3-794D38DD193C}" type="datetimeFigureOut">
              <a:rPr lang="en-US"/>
              <a:pPr>
                <a:defRPr/>
              </a:pPr>
              <a:t>2/28/2012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75DBE-CC0B-4C9F-AAB5-B4C81B1519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47FA9-7D64-4C6F-B376-E9533F88BE84}" type="datetimeFigureOut">
              <a:rPr lang="en-US"/>
              <a:pPr>
                <a:defRPr/>
              </a:pPr>
              <a:t>2/28/2012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B329-0A03-4DD4-8227-D126DCDFC7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30" y="5442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0682D-F3D4-41FE-97DD-C3F149D71FD4}" type="datetimeFigureOut">
              <a:rPr lang="en-US"/>
              <a:pPr>
                <a:defRPr/>
              </a:pPr>
              <a:t>2/28/2012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08B82-73E3-4CF9-B530-7AB2470307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2110F-B56D-41FB-AD1F-3B2D32F66D7E}" type="datetimeFigureOut">
              <a:rPr lang="en-US"/>
              <a:pPr>
                <a:defRPr/>
              </a:pPr>
              <a:t>2/28/2012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71DBD-7E4C-4809-BAC3-B549B7FB05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4FD40-8AED-4B11-A77F-FE33A4479EB2}" type="datetimeFigureOut">
              <a:rPr lang="en-US"/>
              <a:pPr>
                <a:defRPr/>
              </a:pPr>
              <a:t>2/28/2012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FC0C6-4C29-44ED-807B-CD7F5759AC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C3CBC-B316-4A37-9E21-782649FC2B08}" type="datetimeFigureOut">
              <a:rPr lang="en-US"/>
              <a:pPr>
                <a:defRPr/>
              </a:pPr>
              <a:t>2/28/2012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3611E-7609-4831-A95D-55C87D3871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9F9C1-002B-43D6-A0EA-8D29E99A3A29}" type="datetimeFigureOut">
              <a:rPr lang="en-US"/>
              <a:pPr>
                <a:defRPr/>
              </a:pPr>
              <a:t>2/28/2012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3BC1A-062A-4C6B-B113-7A2806DC53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62B2-07E7-4AF4-B164-31A76C618440}" type="datetimeFigureOut">
              <a:rPr lang="en-US"/>
              <a:pPr>
                <a:defRPr/>
              </a:pPr>
              <a:t>2/28/2012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FC73E-BAC2-4118-ADA3-8151036D92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60EB9-B2A3-4FC1-A200-3C037FEC1ECF}" type="datetimeFigureOut">
              <a:rPr lang="en-US"/>
              <a:pPr>
                <a:defRPr/>
              </a:pPr>
              <a:t>2/28/2012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13AD-B678-4F3E-BF0B-149C8DDFD2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031AB-C205-4D23-B25E-9D82B0C4F43C}" type="datetimeFigureOut">
              <a:rPr lang="en-US"/>
              <a:pPr>
                <a:defRPr/>
              </a:pPr>
              <a:t>2/28/2012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E5421-F257-4C8C-91C5-5B078CA6E1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9230" y="6531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DCDE0C-9A56-4530-85C3-F31E4FDB9A84}" type="datetimeFigureOut">
              <a:rPr lang="en-US"/>
              <a:pPr>
                <a:defRPr/>
              </a:pPr>
              <a:t>2/28/2012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2F18E0-64A3-4465-B733-596D0A9303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59595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828800" y="3178175"/>
            <a:ext cx="73152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Welcome to APNIC 34</a:t>
            </a:r>
            <a:br>
              <a:rPr lang="en-US" dirty="0" smtClean="0">
                <a:solidFill>
                  <a:srgbClr val="595959"/>
                </a:solidFill>
              </a:rPr>
            </a:br>
            <a:r>
              <a:rPr lang="en-US" sz="3200" dirty="0" smtClean="0">
                <a:solidFill>
                  <a:srgbClr val="595959"/>
                </a:solidFill>
              </a:rPr>
              <a:t>Phnom Penh, Cambodia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404040"/>
                </a:solidFill>
              </a:rPr>
              <a:t>August 2012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Cultural Heritage</a:t>
            </a:r>
            <a:endParaRPr lang="en-US" dirty="0"/>
          </a:p>
        </p:txBody>
      </p:sp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77897" y="3958690"/>
            <a:ext cx="2632703" cy="190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2552" y="3958690"/>
            <a:ext cx="2544945" cy="190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1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6387" y="1143000"/>
            <a:ext cx="2544945" cy="190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2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95787" y="1143000"/>
            <a:ext cx="2995613" cy="191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lowchart: Alternate Process 11"/>
          <p:cNvSpPr/>
          <p:nvPr/>
        </p:nvSpPr>
        <p:spPr>
          <a:xfrm>
            <a:off x="2209800" y="3200400"/>
            <a:ext cx="1143000" cy="3810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Amok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5105400" y="3200400"/>
            <a:ext cx="1676400" cy="3810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Apsara Dance</a:t>
            </a:r>
            <a:endParaRPr lang="en-US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685800" y="5943600"/>
            <a:ext cx="1371600" cy="3810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Wat Phnom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3124200" y="5943600"/>
            <a:ext cx="2590800" cy="3810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Ta </a:t>
            </a:r>
            <a:r>
              <a:rPr lang="en-US" dirty="0" err="1" smtClean="0"/>
              <a:t>Prohm</a:t>
            </a:r>
            <a:r>
              <a:rPr lang="en-US" dirty="0" smtClean="0"/>
              <a:t> -</a:t>
            </a:r>
            <a:r>
              <a:rPr lang="en-US" dirty="0" err="1" smtClean="0"/>
              <a:t>Tonle</a:t>
            </a:r>
            <a:r>
              <a:rPr lang="en-US" dirty="0" smtClean="0"/>
              <a:t> </a:t>
            </a:r>
            <a:r>
              <a:rPr lang="en-US" dirty="0" err="1" smtClean="0"/>
              <a:t>Bati</a:t>
            </a:r>
            <a:r>
              <a:rPr lang="en-US" dirty="0" smtClean="0"/>
              <a:t> lake</a:t>
            </a:r>
            <a:endParaRPr lang="en-US" dirty="0" smtClean="0"/>
          </a:p>
        </p:txBody>
      </p:sp>
      <p:sp>
        <p:nvSpPr>
          <p:cNvPr id="16" name="Flowchart: Alternate Process 15"/>
          <p:cNvSpPr/>
          <p:nvPr/>
        </p:nvSpPr>
        <p:spPr>
          <a:xfrm>
            <a:off x="6248400" y="5943600"/>
            <a:ext cx="2133600" cy="3810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Koh Dach Silk Island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b="30357"/>
          <a:stretch>
            <a:fillRect/>
          </a:stretch>
        </p:blipFill>
        <p:spPr bwMode="auto">
          <a:xfrm>
            <a:off x="3200400" y="3962400"/>
            <a:ext cx="244230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Getting a Visa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219200" y="838200"/>
          <a:ext cx="7620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524000" y="5181600"/>
            <a:ext cx="6934200" cy="121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Requirements</a:t>
            </a:r>
          </a:p>
          <a:p>
            <a:pPr>
              <a:buFontTx/>
              <a:buChar char="-"/>
            </a:pPr>
            <a:r>
              <a:rPr lang="en-US" dirty="0" smtClean="0"/>
              <a:t>A passport validity of more than 06 months balance at time of entry</a:t>
            </a:r>
          </a:p>
          <a:p>
            <a:pPr marL="0" lvl="1">
              <a:buFontTx/>
              <a:buChar char="-"/>
            </a:pPr>
            <a:r>
              <a:rPr lang="en-US" dirty="0" smtClean="0"/>
              <a:t>A recent passport photo (3 x 4 cm)</a:t>
            </a:r>
          </a:p>
          <a:p>
            <a:pPr marL="0" lvl="1">
              <a:buFontTx/>
              <a:buChar char="-"/>
            </a:pPr>
            <a:r>
              <a:rPr lang="en-US" dirty="0" smtClean="0"/>
              <a:t> $25 for E-visa or $20 cash for on-arrival visa application fee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Getting a Visa (cont.)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sz="2800" dirty="0" smtClean="0"/>
              <a:t>Delegates are </a:t>
            </a:r>
            <a:r>
              <a:rPr lang="en-US" sz="2800" dirty="0" smtClean="0"/>
              <a:t>recommended </a:t>
            </a:r>
            <a:r>
              <a:rPr lang="en-US" sz="2800" dirty="0" smtClean="0"/>
              <a:t>to apply for tourist visa for the following reasons:</a:t>
            </a:r>
          </a:p>
          <a:p>
            <a:pPr lvl="1"/>
            <a:r>
              <a:rPr lang="en-US" sz="2000" dirty="0" smtClean="0"/>
              <a:t>Only tourist visa can be applied online </a:t>
            </a:r>
          </a:p>
          <a:p>
            <a:pPr lvl="1"/>
            <a:r>
              <a:rPr lang="en-US" sz="2000" dirty="0" smtClean="0"/>
              <a:t>The fee for business visa is $5 more than the normal visa (apply on arrival)</a:t>
            </a:r>
          </a:p>
          <a:p>
            <a:pPr lvl="1"/>
            <a:r>
              <a:rPr lang="en-US" sz="2000" dirty="0" smtClean="0"/>
              <a:t>The only difference between tourist visa and business visa is the length of stay</a:t>
            </a:r>
          </a:p>
        </p:txBody>
      </p:sp>
      <p:sp>
        <p:nvSpPr>
          <p:cNvPr id="5" name="Right Arrow 4"/>
          <p:cNvSpPr/>
          <p:nvPr/>
        </p:nvSpPr>
        <p:spPr>
          <a:xfrm>
            <a:off x="762000" y="3886200"/>
            <a:ext cx="914400" cy="4572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38100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You just have to apply for business visa if you wish to stay in Cambodia for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more than 30 days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4724400"/>
            <a:ext cx="8382000" cy="160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IMPORTANT NOTES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Visa Exemption: </a:t>
            </a:r>
            <a:r>
              <a:rPr lang="en-US" dirty="0" smtClean="0"/>
              <a:t>Laos, Malaysia, Philippines, Singapore, Vietnam, Thailand, Indonesia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Countries not supported E-Visa: </a:t>
            </a:r>
            <a:r>
              <a:rPr lang="en-US" dirty="0" smtClean="0"/>
              <a:t>Afghanistan, Algeria, Arab Saudi, Bangladesh, Iran, Iraq, Pakistan, Sri Lanka, Sudan, Nigeria (Please apply your Visa from your nearest embassy or on-arrival).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Sponsorship</a:t>
            </a:r>
            <a:endParaRPr lang="en-US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0" y="1447800"/>
            <a:ext cx="3588294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381000" y="2133600"/>
            <a:ext cx="533400" cy="3048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0600" y="1905000"/>
            <a:ext cx="449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Position your brand in a high-profile event with international audience of Internet leaders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09600" y="3048000"/>
            <a:ext cx="533400" cy="3048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838200" y="3849469"/>
            <a:ext cx="533400" cy="3048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143000" y="2895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Expose and promote your products and services to the niche Internet market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524000" y="36970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Help encourage growth in the Asia Pacific Internet community</a:t>
            </a:r>
            <a:endParaRPr lang="en-US" dirty="0"/>
          </a:p>
        </p:txBody>
      </p:sp>
      <p:sp>
        <p:nvSpPr>
          <p:cNvPr id="15" name="Flowchart: Alternate Process 14"/>
          <p:cNvSpPr/>
          <p:nvPr/>
        </p:nvSpPr>
        <p:spPr>
          <a:xfrm>
            <a:off x="1066800" y="4800600"/>
            <a:ext cx="7086600" cy="9906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Welcome to APNIC 34 with flexible sponsorship options to align with your marketing objectives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" y="12192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Sponsor APNIC 34, you will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153400" cy="1066801"/>
          </a:xfrm>
        </p:spPr>
        <p:txBody>
          <a:bodyPr/>
          <a:lstStyle/>
          <a:p>
            <a:pPr algn="ctr">
              <a:buNone/>
            </a:pP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See you in APNIC 34</a:t>
            </a:r>
          </a:p>
          <a:p>
            <a:pPr algn="ctr">
              <a:buNone/>
            </a:pPr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</a:rPr>
              <a:t>Phnom Penh - Cambodia</a:t>
            </a:r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email"/>
          <a:srcRect t="27191"/>
          <a:stretch>
            <a:fillRect/>
          </a:stretch>
        </p:blipFill>
        <p:spPr bwMode="auto">
          <a:xfrm>
            <a:off x="0" y="2895600"/>
            <a:ext cx="4419791" cy="356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Phnom Penh Fast Facts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66800" y="1219200"/>
            <a:ext cx="7010400" cy="152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The Capital of Cambodia – The Kingdom of Wonder</a:t>
            </a:r>
          </a:p>
          <a:p>
            <a:pPr defTabSz="520700"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Population: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2.2 million (2011 est.)</a:t>
            </a:r>
          </a:p>
          <a:p>
            <a:pPr defTabSz="52070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Languages: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Khmer, English, and Chinese</a:t>
            </a:r>
          </a:p>
          <a:p>
            <a:pPr defTabSz="52070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Currency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: Riel (but US Dollar is generally accepted in all locations)</a:t>
            </a:r>
          </a:p>
          <a:p>
            <a:pPr defTabSz="52070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Average July temperatures: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24.4 – 32.2</a:t>
            </a: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 flipH="1">
            <a:off x="3657600" y="3505200"/>
            <a:ext cx="5181600" cy="68580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Phnom Penh, once known as the ‘Pearl of Asia’, </a:t>
            </a:r>
          </a:p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is largest city in Cambodia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 flipH="1">
            <a:off x="3657600" y="5486400"/>
            <a:ext cx="5181600" cy="68580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alluring capital city features a wide variety of historical and cultural attractions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 flipH="1">
            <a:off x="3657600" y="4495800"/>
            <a:ext cx="5181600" cy="68580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metropolis is located on the intersection of the banks of Mekong, Tonle Sap, and Bassac rivers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APNIC 34 in Phnom Penh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Time</a:t>
            </a:r>
          </a:p>
          <a:p>
            <a:pPr>
              <a:buNone/>
            </a:pPr>
            <a:r>
              <a:rPr lang="en-US" b="1" dirty="0" smtClean="0"/>
              <a:t>	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27 – 31 August 2012</a:t>
            </a:r>
          </a:p>
          <a:p>
            <a:r>
              <a:rPr lang="en-US" b="1" dirty="0" smtClean="0"/>
              <a:t>Venue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NagaWorld Hotel &amp; Entertainment Complex</a:t>
            </a:r>
          </a:p>
          <a:p>
            <a:pPr>
              <a:buNone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		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Phnom Penh, Cambodia</a:t>
            </a:r>
          </a:p>
          <a:p>
            <a:endParaRPr lang="en-US" dirty="0"/>
          </a:p>
        </p:txBody>
      </p:sp>
      <p:pic>
        <p:nvPicPr>
          <p:cNvPr id="107522" name="Picture 2" descr="D:\Phuong Anh\MekongNet\Sponsorship\APNIC34\Nagaworld\nagaworld-cambodia-faca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3981098"/>
            <a:ext cx="3517900" cy="2283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Location </a:t>
            </a:r>
            <a:endParaRPr lang="en-US" dirty="0"/>
          </a:p>
        </p:txBody>
      </p:sp>
      <p:pic>
        <p:nvPicPr>
          <p:cNvPr id="108549" name="Picture 5" descr="C:\Users\Phuong Anh\Desktop\Picture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1408772"/>
            <a:ext cx="6696456" cy="500875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7200" y="1037272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Right in the central of Phnom Penh in the Hun Sen Park </a:t>
            </a: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752600"/>
            <a:ext cx="205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Nagaworld Hotel &amp; Entertainment Complex is just: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657600"/>
            <a:ext cx="213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within sight of the Independence Monument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2971800"/>
            <a:ext cx="1796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off the riverfront</a:t>
            </a:r>
            <a:endParaRPr lang="en-US" dirty="0"/>
          </a:p>
        </p:txBody>
      </p:sp>
      <p:sp>
        <p:nvSpPr>
          <p:cNvPr id="12" name="Striped Right Arrow 11"/>
          <p:cNvSpPr/>
          <p:nvPr/>
        </p:nvSpPr>
        <p:spPr>
          <a:xfrm>
            <a:off x="228600" y="3048000"/>
            <a:ext cx="228600" cy="228600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triped Right Arrow 12"/>
          <p:cNvSpPr/>
          <p:nvPr/>
        </p:nvSpPr>
        <p:spPr>
          <a:xfrm>
            <a:off x="228600" y="3733800"/>
            <a:ext cx="228600" cy="228600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Airport Connections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pPr marL="514350" indent="-51435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Airport proximity: 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~ 15KM from the hotel (30 minutes by car)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Taxi services: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The current fixed charge is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US$10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for a taxi </a:t>
            </a:r>
          </a:p>
          <a:p>
            <a:pPr marL="400050" lvl="1" indent="0"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from the airport to any one destination </a:t>
            </a:r>
          </a:p>
          <a:p>
            <a:pPr marL="400050" lvl="1" indent="0"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in the city center</a:t>
            </a:r>
          </a:p>
          <a:p>
            <a:pPr marL="514350" indent="-514350"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Hotel – Airport Transportation services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		</a:t>
            </a:r>
          </a:p>
          <a:p>
            <a:pPr marL="514350" indent="-514350">
              <a:buAutoNum type="arabicPeriod"/>
            </a:pPr>
            <a:endParaRPr lang="en-US" sz="4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sz="4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 defTabSz="406400">
              <a:buAutoNum type="arabicPeriod"/>
              <a:tabLst>
                <a:tab pos="1257300" algn="l"/>
              </a:tabLst>
            </a:pPr>
            <a:endParaRPr lang="en-US" sz="4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8705772"/>
              </p:ext>
            </p:extLst>
          </p:nvPr>
        </p:nvGraphicFramePr>
        <p:xfrm>
          <a:off x="533400" y="5257800"/>
          <a:ext cx="7916545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4182745"/>
              </a:tblGrid>
              <a:tr h="990600">
                <a:tc>
                  <a:txBody>
                    <a:bodyPr/>
                    <a:lstStyle/>
                    <a:p>
                      <a:pPr marL="514350" indent="-514350" defTabSz="406400">
                        <a:buNone/>
                        <a:tabLst>
                          <a:tab pos="1028700" algn="l"/>
                        </a:tabLs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Ford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  	</a:t>
                      </a:r>
                      <a:r>
                        <a:rPr lang="en-US" sz="16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USD18.00/way Max 3 pax</a:t>
                      </a:r>
                    </a:p>
                    <a:p>
                      <a:pPr marL="514350" indent="-514350" defTabSz="406400">
                        <a:buNone/>
                        <a:tabLst>
                          <a:tab pos="1028700" algn="l"/>
                        </a:tabLs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Previa	</a:t>
                      </a:r>
                      <a:r>
                        <a:rPr lang="en-US" sz="16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USD28.00/way Max 5-6 pax</a:t>
                      </a:r>
                    </a:p>
                    <a:p>
                      <a:pPr marL="514350" indent="-514350" defTabSz="406400">
                        <a:buNone/>
                        <a:tabLst>
                          <a:tab pos="1028700" algn="l"/>
                        </a:tabLs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Mini Van 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	</a:t>
                      </a:r>
                      <a:r>
                        <a:rPr lang="en-US" sz="16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USD40.00/way Max 12 pax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4350" indent="-514350" defTabSz="685800">
                        <a:buNone/>
                      </a:pP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Chrysler      	</a:t>
                      </a:r>
                      <a:r>
                        <a:rPr lang="en-US" sz="16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USD55.00/way 	Max 3 pax</a:t>
                      </a:r>
                    </a:p>
                    <a:p>
                      <a:pPr marL="514350" indent="-514350" defTabSz="685800">
                        <a:buNone/>
                      </a:pP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Coaster       	</a:t>
                      </a:r>
                      <a:r>
                        <a:rPr lang="en-US" sz="16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USD55.00/way 	Max 25-30 pax</a:t>
                      </a:r>
                    </a:p>
                    <a:p>
                      <a:pPr marL="514350" indent="-514350" defTabSz="685800">
                        <a:buNone/>
                      </a:pP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Mercedes Benz	</a:t>
                      </a:r>
                      <a:r>
                        <a:rPr lang="en-US" sz="16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USD70.00/way 	Max 3 pax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86400" y="3124200"/>
            <a:ext cx="330040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957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00800" y="1251162"/>
            <a:ext cx="2362200" cy="1568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Accommodations</a:t>
            </a:r>
            <a:endParaRPr lang="en-US" dirty="0"/>
          </a:p>
        </p:txBody>
      </p:sp>
      <p:graphicFrame>
        <p:nvGraphicFramePr>
          <p:cNvPr id="4" name="표 10"/>
          <p:cNvGraphicFramePr>
            <a:graphicFrameLocks noGrp="1"/>
          </p:cNvGraphicFramePr>
          <p:nvPr/>
        </p:nvGraphicFramePr>
        <p:xfrm>
          <a:off x="228600" y="1219200"/>
          <a:ext cx="5943599" cy="289559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969208"/>
                <a:gridCol w="995556"/>
                <a:gridCol w="697376"/>
                <a:gridCol w="1062260"/>
                <a:gridCol w="1219199"/>
              </a:tblGrid>
              <a:tr h="527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Hotel</a:t>
                      </a:r>
                      <a:endParaRPr kumimoji="0" lang="ko-KR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Grade</a:t>
                      </a:r>
                      <a:endParaRPr kumimoji="0" lang="ko-KR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Rooms</a:t>
                      </a:r>
                      <a:endParaRPr kumimoji="0" lang="ko-KR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2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Rate     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2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(incl. taxes)</a:t>
                      </a:r>
                      <a:endParaRPr kumimoji="0" lang="ko-KR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Distance from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Venue</a:t>
                      </a:r>
                      <a:endParaRPr kumimoji="0" lang="ko-KR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1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NagaWorld Hotel &amp; Entertainment Complex</a:t>
                      </a:r>
                      <a:endParaRPr kumimoji="0" lang="en-US" altLang="ko-K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ko-K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★★★★★</a:t>
                      </a:r>
                      <a:endParaRPr kumimoji="0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HYGoThic-Medium-Identity-H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501</a:t>
                      </a:r>
                      <a:endParaRPr kumimoji="0" lang="ko-KR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$80~$280</a:t>
                      </a:r>
                      <a:endParaRPr kumimoji="0" lang="ko-KR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Venue</a:t>
                      </a:r>
                      <a:endParaRPr kumimoji="0" lang="ko-KR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38384">
                <a:tc>
                  <a:txBody>
                    <a:bodyPr/>
                    <a:lstStyle/>
                    <a:p>
                      <a:pPr marL="0" marR="0" lvl="0" indent="2667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Cambodiana Hotel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★★★★</a:t>
                      </a:r>
                      <a:endParaRPr kumimoji="0" lang="ko-KR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HYGoThic-Medium-Identity-H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238</a:t>
                      </a:r>
                      <a:endParaRPr kumimoji="0" lang="ko-KR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$72~$327</a:t>
                      </a:r>
                      <a:endParaRPr kumimoji="0" lang="ko-KR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600 meters 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38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Himawari Hotel Apartments</a:t>
                      </a:r>
                      <a:endParaRPr kumimoji="0" lang="ko-KR" altLang="ko-K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★★★★★</a:t>
                      </a:r>
                      <a:endParaRPr kumimoji="0" lang="ko-KR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HYGoThic-Medium-Identity-H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115</a:t>
                      </a:r>
                      <a:endParaRPr kumimoji="0" lang="ko-KR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$136-$275</a:t>
                      </a:r>
                      <a:endParaRPr kumimoji="0" lang="ko-KR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650 meters</a:t>
                      </a:r>
                      <a:endParaRPr kumimoji="0" lang="ko-KR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01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Landscape Hotel</a:t>
                      </a:r>
                      <a:endParaRPr kumimoji="0" lang="ko-KR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★★★</a:t>
                      </a:r>
                      <a:endParaRPr kumimoji="0" lang="ko-KR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56</a:t>
                      </a:r>
                      <a:endParaRPr kumimoji="0" lang="ko-KR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$55-$77</a:t>
                      </a:r>
                      <a:endParaRPr kumimoji="0" lang="ko-KR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650 meters</a:t>
                      </a:r>
                      <a:endParaRPr kumimoji="0" lang="ko-KR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01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Imperial Garden Villa &amp; Hotel</a:t>
                      </a:r>
                      <a:endParaRPr kumimoji="0" lang="en-US" altLang="ko-K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★★★</a:t>
                      </a:r>
                      <a:endParaRPr kumimoji="0" lang="ko-KR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</a:t>
                      </a:r>
                      <a:endParaRPr kumimoji="0" lang="ko-KR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$62-$202</a:t>
                      </a:r>
                      <a:endParaRPr kumimoji="0" lang="ko-KR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 meters</a:t>
                      </a:r>
                      <a:endParaRPr kumimoji="0" lang="ko-KR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9591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ko-KR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4560722"/>
            <a:ext cx="2590800" cy="160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4560722"/>
            <a:ext cx="3886200" cy="1611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24200" y="4560722"/>
            <a:ext cx="1628060" cy="1598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059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28732" y="3077558"/>
            <a:ext cx="2273968" cy="126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9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03526" y="914400"/>
            <a:ext cx="2284995" cy="1711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0" y="6096000"/>
            <a:ext cx="289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>
              <a:spcBef>
                <a:spcPts val="500"/>
              </a:spcBef>
              <a:spcAft>
                <a:spcPts val="500"/>
              </a:spcAft>
            </a:pPr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Times New Roman" pitchFamily="18" charset="0"/>
              </a:rPr>
              <a:t>Imperial Garden Villa &amp; Hotel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22481" y="6096000"/>
            <a:ext cx="16145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1">
              <a:spcBef>
                <a:spcPts val="500"/>
              </a:spcBef>
              <a:spcAft>
                <a:spcPts val="500"/>
              </a:spcAft>
            </a:pPr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Times New Roman" pitchFamily="18" charset="0"/>
              </a:rPr>
              <a:t>Landscape Hotel</a:t>
            </a:r>
            <a:endParaRPr lang="ko-KR" altLang="ko-KR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35018" y="6093023"/>
            <a:ext cx="25183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1">
              <a:spcBef>
                <a:spcPts val="500"/>
              </a:spcBef>
              <a:spcAft>
                <a:spcPts val="500"/>
              </a:spcAft>
            </a:pPr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Times New Roman" pitchFamily="18" charset="0"/>
              </a:rPr>
              <a:t>Himawari Hotel Apartments</a:t>
            </a:r>
            <a:endParaRPr lang="ko-KR" altLang="ko-KR" sz="14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5687" y="4340423"/>
            <a:ext cx="20249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algn="ctr" latinLnBrk="1"/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Cambodiana Hotel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84800" y="24727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latinLnBrk="1">
              <a:spcBef>
                <a:spcPts val="500"/>
              </a:spcBef>
              <a:spcAft>
                <a:spcPts val="500"/>
              </a:spcAft>
            </a:pPr>
            <a:r>
              <a:rPr lang="en-US" altLang="ko-KR" sz="14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NagaWorld</a:t>
            </a:r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Hotel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Transportation</a:t>
            </a:r>
            <a:endParaRPr lang="en-US" dirty="0"/>
          </a:p>
        </p:txBody>
      </p:sp>
      <p:pic>
        <p:nvPicPr>
          <p:cNvPr id="111618" name="Picture 2" descr="D:\Phuong Anh\MekongNet\Sponsorship\APNIC34\Phnom Penh route map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373" y="1981200"/>
            <a:ext cx="8560827" cy="4399150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1800" y="1219200"/>
            <a:ext cx="8077200" cy="4724400"/>
          </a:xfrm>
        </p:spPr>
        <p:txBody>
          <a:bodyPr/>
          <a:lstStyle/>
          <a:p>
            <a:pPr marL="514350" indent="-514350" algn="ctr"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International flights from/to Phnom Penh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Transportation (Cont.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Direct international flights from/to Phnom Penh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Direct international flights from/to Siem Reap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838200" y="1600200"/>
            <a:ext cx="7467600" cy="2104063"/>
            <a:chOff x="914400" y="2209800"/>
            <a:chExt cx="7467600" cy="2133600"/>
          </a:xfrm>
        </p:grpSpPr>
        <p:sp>
          <p:nvSpPr>
            <p:cNvPr id="4" name="Rounded Rectangle 3"/>
            <p:cNvSpPr/>
            <p:nvPr/>
          </p:nvSpPr>
          <p:spPr>
            <a:xfrm>
              <a:off x="914400" y="2209800"/>
              <a:ext cx="7467600" cy="21336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Phnom Penh 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" name="Left-Right Arrow 4"/>
            <p:cNvSpPr/>
            <p:nvPr/>
          </p:nvSpPr>
          <p:spPr>
            <a:xfrm>
              <a:off x="3429000" y="3200400"/>
              <a:ext cx="533400" cy="228600"/>
            </a:xfrm>
            <a:prstGeom prst="left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43400" y="2236241"/>
              <a:ext cx="3810000" cy="20598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numCol="2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Bangkok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Beijing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Guangzhou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Hanoi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Hochiminh City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Hongkong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Incheon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Kuala Lumpur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Paris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Singapore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Shanghai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Taipei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Vientiane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Yangon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6300" y="4140200"/>
            <a:ext cx="7391400" cy="2308324"/>
            <a:chOff x="876300" y="4140200"/>
            <a:chExt cx="7391400" cy="2308324"/>
          </a:xfrm>
        </p:grpSpPr>
        <p:sp>
          <p:nvSpPr>
            <p:cNvPr id="10" name="Rounded Rectangle 9"/>
            <p:cNvSpPr/>
            <p:nvPr/>
          </p:nvSpPr>
          <p:spPr>
            <a:xfrm>
              <a:off x="876300" y="4191000"/>
              <a:ext cx="7391400" cy="22098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Siem Reap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" name="Left-Right Arrow 10"/>
            <p:cNvSpPr/>
            <p:nvPr/>
          </p:nvSpPr>
          <p:spPr>
            <a:xfrm>
              <a:off x="3352800" y="5219700"/>
              <a:ext cx="533400" cy="228600"/>
            </a:xfrm>
            <a:prstGeom prst="left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06078" y="4140200"/>
              <a:ext cx="3771122" cy="2308324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Bangkok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Cairns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Danang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Guangzhou 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Hanoi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Hochiminh City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Incheon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Kuala Lumpur Luang Prabang Pakse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Pusan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Singapore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Taipei 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Vientiane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Yangon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City Tour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467050" y="984167"/>
            <a:ext cx="2029550" cy="152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993723"/>
            <a:ext cx="2164464" cy="152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87453" y="985150"/>
            <a:ext cx="2007560" cy="150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96489" y="995878"/>
            <a:ext cx="1990311" cy="149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0399" y="4755074"/>
            <a:ext cx="1991099" cy="149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38400" y="4754741"/>
            <a:ext cx="1989919" cy="14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1999" y="4755074"/>
            <a:ext cx="1991099" cy="149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8" name="Picture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05600" y="4724399"/>
            <a:ext cx="2025588" cy="151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ight Arrow Callout 15"/>
          <p:cNvSpPr/>
          <p:nvPr/>
        </p:nvSpPr>
        <p:spPr>
          <a:xfrm>
            <a:off x="241300" y="2667000"/>
            <a:ext cx="2058548" cy="45719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8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Independence Monument</a:t>
            </a:r>
          </a:p>
        </p:txBody>
      </p:sp>
      <p:sp>
        <p:nvSpPr>
          <p:cNvPr id="20" name="Right Arrow Callout 19"/>
          <p:cNvSpPr/>
          <p:nvPr/>
        </p:nvSpPr>
        <p:spPr>
          <a:xfrm>
            <a:off x="4597400" y="2667000"/>
            <a:ext cx="1885828" cy="45719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8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Silver Pagoda</a:t>
            </a:r>
          </a:p>
        </p:txBody>
      </p:sp>
      <p:sp>
        <p:nvSpPr>
          <p:cNvPr id="21" name="Right Arrow Callout 20"/>
          <p:cNvSpPr/>
          <p:nvPr/>
        </p:nvSpPr>
        <p:spPr>
          <a:xfrm>
            <a:off x="2489200" y="2667000"/>
            <a:ext cx="1799468" cy="45719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8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Royal Palace</a:t>
            </a:r>
          </a:p>
        </p:txBody>
      </p:sp>
      <p:sp>
        <p:nvSpPr>
          <p:cNvPr id="22" name="Down Arrow Callout 21"/>
          <p:cNvSpPr/>
          <p:nvPr/>
        </p:nvSpPr>
        <p:spPr>
          <a:xfrm>
            <a:off x="7017653" y="2819400"/>
            <a:ext cx="1295400" cy="68580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National Museum </a:t>
            </a:r>
            <a:endParaRPr lang="en-US" dirty="0"/>
          </a:p>
        </p:txBody>
      </p:sp>
      <p:sp>
        <p:nvSpPr>
          <p:cNvPr id="27" name="Down Arrow Callout 26"/>
          <p:cNvSpPr/>
          <p:nvPr/>
        </p:nvSpPr>
        <p:spPr>
          <a:xfrm>
            <a:off x="7010400" y="3810000"/>
            <a:ext cx="1295400" cy="68580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Riverfront Park</a:t>
            </a:r>
          </a:p>
        </p:txBody>
      </p:sp>
      <p:sp>
        <p:nvSpPr>
          <p:cNvPr id="28" name="Right Arrow Callout 27"/>
          <p:cNvSpPr/>
          <p:nvPr/>
        </p:nvSpPr>
        <p:spPr>
          <a:xfrm flipH="1">
            <a:off x="2580640" y="4114800"/>
            <a:ext cx="1813560" cy="4572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8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smtClean="0"/>
              <a:t>Tuol Sleng Museum</a:t>
            </a:r>
          </a:p>
        </p:txBody>
      </p:sp>
      <p:sp>
        <p:nvSpPr>
          <p:cNvPr id="29" name="Right Arrow Callout 28"/>
          <p:cNvSpPr/>
          <p:nvPr/>
        </p:nvSpPr>
        <p:spPr>
          <a:xfrm flipH="1">
            <a:off x="381000" y="4191000"/>
            <a:ext cx="1905000" cy="4572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8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smtClean="0"/>
              <a:t>Central Market</a:t>
            </a:r>
          </a:p>
        </p:txBody>
      </p:sp>
      <p:sp>
        <p:nvSpPr>
          <p:cNvPr id="30" name="Right Arrow Callout 29"/>
          <p:cNvSpPr/>
          <p:nvPr/>
        </p:nvSpPr>
        <p:spPr>
          <a:xfrm flipH="1">
            <a:off x="4554220" y="4114800"/>
            <a:ext cx="1986280" cy="4572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8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smtClean="0"/>
              <a:t>Night Market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kongNet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MekongNet PPT Template</Template>
  <TotalTime>14772</TotalTime>
  <Words>709</Words>
  <Application>Microsoft Office PowerPoint</Application>
  <PresentationFormat>On-screen Show (4:3)</PresentationFormat>
  <Paragraphs>167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MekongNet PPT Template</vt:lpstr>
      <vt:lpstr>Welcome to APNIC 34 Phnom Penh, Cambodia</vt:lpstr>
      <vt:lpstr>1. Phnom Penh Fast Facts</vt:lpstr>
      <vt:lpstr>2. APNIC 34 in Phnom Penh</vt:lpstr>
      <vt:lpstr>3. Location </vt:lpstr>
      <vt:lpstr>4. Airport Connections</vt:lpstr>
      <vt:lpstr>5. Accommodations</vt:lpstr>
      <vt:lpstr>5. Transportation</vt:lpstr>
      <vt:lpstr>5. Transportation (Cont. )</vt:lpstr>
      <vt:lpstr>6. City Tour</vt:lpstr>
      <vt:lpstr>7. Cultural Heritage</vt:lpstr>
      <vt:lpstr>8. Getting a Visa</vt:lpstr>
      <vt:lpstr>8. Getting a Visa (cont.)</vt:lpstr>
      <vt:lpstr>8. Sponsorship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APNIC 34 HOSTING PROPOSAL</dc:title>
  <dc:creator>ASUS</dc:creator>
  <cp:lastModifiedBy>Phuong Anh</cp:lastModifiedBy>
  <cp:revision>311</cp:revision>
  <dcterms:created xsi:type="dcterms:W3CDTF">2011-08-02T03:08:21Z</dcterms:created>
  <dcterms:modified xsi:type="dcterms:W3CDTF">2012-02-28T03:21:56Z</dcterms:modified>
</cp:coreProperties>
</file>